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5.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6.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7.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 id="2147483677" r:id="rId3"/>
    <p:sldMasterId id="2147483689" r:id="rId4"/>
    <p:sldMasterId id="2147483701" r:id="rId5"/>
    <p:sldMasterId id="2147483713" r:id="rId6"/>
    <p:sldMasterId id="2147483725" r:id="rId7"/>
    <p:sldMasterId id="2147484235" r:id="rId8"/>
  </p:sldMasterIdLst>
  <p:handoutMasterIdLst>
    <p:handoutMasterId r:id="rId31"/>
  </p:handoutMasterIdLst>
  <p:sldIdLst>
    <p:sldId id="285" r:id="rId9"/>
    <p:sldId id="309" r:id="rId10"/>
    <p:sldId id="307" r:id="rId11"/>
    <p:sldId id="290" r:id="rId12"/>
    <p:sldId id="332" r:id="rId13"/>
    <p:sldId id="311" r:id="rId14"/>
    <p:sldId id="289" r:id="rId15"/>
    <p:sldId id="286" r:id="rId16"/>
    <p:sldId id="312" r:id="rId17"/>
    <p:sldId id="313" r:id="rId18"/>
    <p:sldId id="337" r:id="rId19"/>
    <p:sldId id="325" r:id="rId20"/>
    <p:sldId id="320" r:id="rId21"/>
    <p:sldId id="326" r:id="rId22"/>
    <p:sldId id="335" r:id="rId23"/>
    <p:sldId id="321" r:id="rId24"/>
    <p:sldId id="333" r:id="rId25"/>
    <p:sldId id="339" r:id="rId26"/>
    <p:sldId id="340" r:id="rId27"/>
    <p:sldId id="341" r:id="rId28"/>
    <p:sldId id="336" r:id="rId29"/>
    <p:sldId id="334" r:id="rId30"/>
  </p:sldIdLst>
  <p:sldSz cx="9144000" cy="6858000" type="screen4x3"/>
  <p:notesSz cx="6797675" cy="9928225"/>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993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4962" autoAdjust="0"/>
  </p:normalViewPr>
  <p:slideViewPr>
    <p:cSldViewPr>
      <p:cViewPr varScale="1">
        <p:scale>
          <a:sx n="66" d="100"/>
          <a:sy n="66" d="100"/>
        </p:scale>
        <p:origin x="150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tableStyles" Target="tableStyles.xml"/><Relationship Id="rId8" Type="http://schemas.openxmlformats.org/officeDocument/2006/relationships/slideMaster" Target="slideMasters/slideMaster8.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979A16-07A4-479C-86C5-017FFEB600D9}" type="doc">
      <dgm:prSet loTypeId="urn:microsoft.com/office/officeart/2011/layout/HexagonRadial#1" loCatId="cycle" qsTypeId="urn:microsoft.com/office/officeart/2005/8/quickstyle/simple1" qsCatId="simple" csTypeId="urn:microsoft.com/office/officeart/2005/8/colors/accent3_3" csCatId="accent3" phldr="1"/>
      <dgm:spPr/>
      <dgm:t>
        <a:bodyPr/>
        <a:lstStyle/>
        <a:p>
          <a:endParaRPr lang="es-ES"/>
        </a:p>
      </dgm:t>
    </dgm:pt>
    <dgm:pt modelId="{F9B4D090-CAB9-4697-9AB3-74F65EDF0BBA}">
      <dgm:prSet phldrT="[Texto]" custT="1"/>
      <dgm:spPr/>
      <dgm:t>
        <a:bodyPr/>
        <a:lstStyle/>
        <a:p>
          <a:r>
            <a:rPr lang="es-ES" sz="1400" b="1" dirty="0"/>
            <a:t>ECONOMÍA SOCIAL</a:t>
          </a:r>
        </a:p>
      </dgm:t>
    </dgm:pt>
    <dgm:pt modelId="{58E3F956-DFBB-47AC-B081-F3FD5566DCEF}" type="parTrans" cxnId="{14EC8444-C9C1-4C32-852E-98C3009C7A20}">
      <dgm:prSet/>
      <dgm:spPr/>
      <dgm:t>
        <a:bodyPr/>
        <a:lstStyle/>
        <a:p>
          <a:endParaRPr lang="es-ES"/>
        </a:p>
      </dgm:t>
    </dgm:pt>
    <dgm:pt modelId="{CCA33E2D-9AE7-4102-8D03-E3289860ED44}" type="sibTrans" cxnId="{14EC8444-C9C1-4C32-852E-98C3009C7A20}">
      <dgm:prSet/>
      <dgm:spPr/>
      <dgm:t>
        <a:bodyPr/>
        <a:lstStyle/>
        <a:p>
          <a:endParaRPr lang="es-ES"/>
        </a:p>
      </dgm:t>
    </dgm:pt>
    <dgm:pt modelId="{57FFDAE5-BF63-48B7-8D78-8C506EB9818E}">
      <dgm:prSet phldrT="[Texto]" custT="1"/>
      <dgm:spPr/>
      <dgm:t>
        <a:bodyPr/>
        <a:lstStyle/>
        <a:p>
          <a:r>
            <a:rPr lang="es-ES" sz="1400" b="1" dirty="0"/>
            <a:t>Sociedades cooperativas</a:t>
          </a:r>
        </a:p>
      </dgm:t>
    </dgm:pt>
    <dgm:pt modelId="{211A11DD-5A3E-429B-9042-C9FC9C6AD8D3}" type="parTrans" cxnId="{E1EF894B-8E08-4459-A25C-865057B08811}">
      <dgm:prSet/>
      <dgm:spPr/>
      <dgm:t>
        <a:bodyPr/>
        <a:lstStyle/>
        <a:p>
          <a:endParaRPr lang="es-ES"/>
        </a:p>
      </dgm:t>
    </dgm:pt>
    <dgm:pt modelId="{CF872542-F440-4CAC-9DD4-DB787DBB593F}" type="sibTrans" cxnId="{E1EF894B-8E08-4459-A25C-865057B08811}">
      <dgm:prSet/>
      <dgm:spPr/>
      <dgm:t>
        <a:bodyPr/>
        <a:lstStyle/>
        <a:p>
          <a:endParaRPr lang="es-ES"/>
        </a:p>
      </dgm:t>
    </dgm:pt>
    <dgm:pt modelId="{7A073449-0667-43AF-B143-5A1E233ADD9E}">
      <dgm:prSet phldrT="[Texto]" custT="1"/>
      <dgm:spPr/>
      <dgm:t>
        <a:bodyPr/>
        <a:lstStyle/>
        <a:p>
          <a:r>
            <a:rPr lang="es-ES" sz="1400" b="1" dirty="0"/>
            <a:t>Sociedades Laborales</a:t>
          </a:r>
        </a:p>
      </dgm:t>
    </dgm:pt>
    <dgm:pt modelId="{128D35E2-9ECB-4318-94C6-399A463BC305}" type="parTrans" cxnId="{581EBBF2-5C32-47B3-B8D0-F20A4DB70C67}">
      <dgm:prSet/>
      <dgm:spPr/>
      <dgm:t>
        <a:bodyPr/>
        <a:lstStyle/>
        <a:p>
          <a:endParaRPr lang="es-ES"/>
        </a:p>
      </dgm:t>
    </dgm:pt>
    <dgm:pt modelId="{0C92E231-2367-4052-8CF0-88576A44B94B}" type="sibTrans" cxnId="{581EBBF2-5C32-47B3-B8D0-F20A4DB70C67}">
      <dgm:prSet/>
      <dgm:spPr/>
      <dgm:t>
        <a:bodyPr/>
        <a:lstStyle/>
        <a:p>
          <a:endParaRPr lang="es-ES"/>
        </a:p>
      </dgm:t>
    </dgm:pt>
    <dgm:pt modelId="{1C3F169C-8742-4B09-8D0E-61791B9F189C}">
      <dgm:prSet phldrT="[Texto]" custT="1"/>
      <dgm:spPr/>
      <dgm:t>
        <a:bodyPr/>
        <a:lstStyle/>
        <a:p>
          <a:r>
            <a:rPr lang="es-ES" sz="1400" b="1" dirty="0"/>
            <a:t>Asociaciones y Fundaciones</a:t>
          </a:r>
        </a:p>
      </dgm:t>
    </dgm:pt>
    <dgm:pt modelId="{07E8F0DD-B5AE-4B87-B011-067D7BE9B293}" type="parTrans" cxnId="{0E3DDF30-704A-496B-BC21-A69252BB59B7}">
      <dgm:prSet/>
      <dgm:spPr/>
      <dgm:t>
        <a:bodyPr/>
        <a:lstStyle/>
        <a:p>
          <a:endParaRPr lang="es-ES"/>
        </a:p>
      </dgm:t>
    </dgm:pt>
    <dgm:pt modelId="{4133A05E-9ECA-43FE-9142-963076FB7EFC}" type="sibTrans" cxnId="{0E3DDF30-704A-496B-BC21-A69252BB59B7}">
      <dgm:prSet/>
      <dgm:spPr/>
      <dgm:t>
        <a:bodyPr/>
        <a:lstStyle/>
        <a:p>
          <a:endParaRPr lang="es-ES"/>
        </a:p>
      </dgm:t>
    </dgm:pt>
    <dgm:pt modelId="{573B2736-4CCC-4164-B958-0EB0A4E873B9}">
      <dgm:prSet phldrT="[Texto]" custT="1"/>
      <dgm:spPr/>
      <dgm:t>
        <a:bodyPr/>
        <a:lstStyle/>
        <a:p>
          <a:r>
            <a:rPr lang="es-ES" sz="1400" b="1" dirty="0"/>
            <a:t>Sociedades Agrarias de Transforma-</a:t>
          </a:r>
          <a:r>
            <a:rPr lang="es-ES" sz="1400" b="1" dirty="0" err="1"/>
            <a:t>ción</a:t>
          </a:r>
          <a:endParaRPr lang="es-ES" sz="1400" b="1" dirty="0"/>
        </a:p>
      </dgm:t>
    </dgm:pt>
    <dgm:pt modelId="{1E21AB59-D800-49A3-A565-AC89C9DCF4FC}" type="parTrans" cxnId="{DA24B4AA-91B6-4898-B129-94A5E1B57D35}">
      <dgm:prSet/>
      <dgm:spPr/>
      <dgm:t>
        <a:bodyPr/>
        <a:lstStyle/>
        <a:p>
          <a:endParaRPr lang="es-ES"/>
        </a:p>
      </dgm:t>
    </dgm:pt>
    <dgm:pt modelId="{A0258B2C-3055-4D43-B8AD-F77B5F698D6F}" type="sibTrans" cxnId="{DA24B4AA-91B6-4898-B129-94A5E1B57D35}">
      <dgm:prSet/>
      <dgm:spPr/>
      <dgm:t>
        <a:bodyPr/>
        <a:lstStyle/>
        <a:p>
          <a:endParaRPr lang="es-ES"/>
        </a:p>
      </dgm:t>
    </dgm:pt>
    <dgm:pt modelId="{6F02BB7A-04E4-443F-926C-0B4AD5E51D6E}">
      <dgm:prSet phldrT="[Texto]" custT="1"/>
      <dgm:spPr/>
      <dgm:t>
        <a:bodyPr/>
        <a:lstStyle/>
        <a:p>
          <a:r>
            <a:rPr lang="es-ES" sz="1400" b="1" dirty="0"/>
            <a:t>Empresas de Inserción</a:t>
          </a:r>
        </a:p>
      </dgm:t>
    </dgm:pt>
    <dgm:pt modelId="{9FD5E582-0801-4853-A45D-61AF6E8741D1}" type="parTrans" cxnId="{506530A7-75CA-4D6B-AE4B-5F163F4899B1}">
      <dgm:prSet/>
      <dgm:spPr/>
      <dgm:t>
        <a:bodyPr/>
        <a:lstStyle/>
        <a:p>
          <a:endParaRPr lang="es-ES"/>
        </a:p>
      </dgm:t>
    </dgm:pt>
    <dgm:pt modelId="{78BE74A7-B01D-4B00-B110-02B310203A13}" type="sibTrans" cxnId="{506530A7-75CA-4D6B-AE4B-5F163F4899B1}">
      <dgm:prSet/>
      <dgm:spPr/>
      <dgm:t>
        <a:bodyPr/>
        <a:lstStyle/>
        <a:p>
          <a:endParaRPr lang="es-ES"/>
        </a:p>
      </dgm:t>
    </dgm:pt>
    <dgm:pt modelId="{9501FDBB-7CFF-48FD-A68F-F7F3E94DC118}">
      <dgm:prSet phldrT="[Texto]" custT="1"/>
      <dgm:spPr/>
      <dgm:t>
        <a:bodyPr/>
        <a:lstStyle/>
        <a:p>
          <a:r>
            <a:rPr lang="es-ES" sz="1400" b="1" dirty="0"/>
            <a:t>Centros Especiales de Empleo</a:t>
          </a:r>
        </a:p>
      </dgm:t>
    </dgm:pt>
    <dgm:pt modelId="{C9873CFC-784F-4BD7-AB75-89498ABB2245}" type="parTrans" cxnId="{D8351F87-E9B0-4D33-9F40-153DB5A3DD6B}">
      <dgm:prSet/>
      <dgm:spPr/>
      <dgm:t>
        <a:bodyPr/>
        <a:lstStyle/>
        <a:p>
          <a:endParaRPr lang="es-ES"/>
        </a:p>
      </dgm:t>
    </dgm:pt>
    <dgm:pt modelId="{B615A790-6FA9-4780-B65D-BF84F11C8BF1}" type="sibTrans" cxnId="{D8351F87-E9B0-4D33-9F40-153DB5A3DD6B}">
      <dgm:prSet/>
      <dgm:spPr/>
      <dgm:t>
        <a:bodyPr/>
        <a:lstStyle/>
        <a:p>
          <a:endParaRPr lang="es-ES"/>
        </a:p>
      </dgm:t>
    </dgm:pt>
    <dgm:pt modelId="{39438750-F39E-45C1-8DB8-33B66A1E6A5B}">
      <dgm:prSet phldrT="[Texto]" custT="1"/>
      <dgm:spPr/>
      <dgm:t>
        <a:bodyPr/>
        <a:lstStyle/>
        <a:p>
          <a:endParaRPr lang="es-ES"/>
        </a:p>
      </dgm:t>
    </dgm:pt>
    <dgm:pt modelId="{469C1953-C27B-48EF-AD37-502AA17EBC13}" type="parTrans" cxnId="{369AE18F-CC29-4404-99BD-9A72FE8EA2D7}">
      <dgm:prSet/>
      <dgm:spPr/>
      <dgm:t>
        <a:bodyPr/>
        <a:lstStyle/>
        <a:p>
          <a:endParaRPr lang="es-ES"/>
        </a:p>
      </dgm:t>
    </dgm:pt>
    <dgm:pt modelId="{1D6632C9-F459-417D-99C8-1DB08D5692D6}" type="sibTrans" cxnId="{369AE18F-CC29-4404-99BD-9A72FE8EA2D7}">
      <dgm:prSet/>
      <dgm:spPr/>
      <dgm:t>
        <a:bodyPr/>
        <a:lstStyle/>
        <a:p>
          <a:endParaRPr lang="es-ES"/>
        </a:p>
      </dgm:t>
    </dgm:pt>
    <dgm:pt modelId="{4F19C583-EE7F-4960-92CF-6EBD4A8EE6E4}">
      <dgm:prSet phldrT="[Texto]" custT="1"/>
      <dgm:spPr/>
      <dgm:t>
        <a:bodyPr/>
        <a:lstStyle/>
        <a:p>
          <a:endParaRPr lang="es-ES" sz="2000" b="1" dirty="0"/>
        </a:p>
      </dgm:t>
    </dgm:pt>
    <dgm:pt modelId="{F42082C9-B2FC-4217-A2BB-C42425E72D05}" type="parTrans" cxnId="{8E84FB40-280D-4BCC-B4E7-8EBB9226F6BA}">
      <dgm:prSet/>
      <dgm:spPr/>
      <dgm:t>
        <a:bodyPr/>
        <a:lstStyle/>
        <a:p>
          <a:endParaRPr lang="es-ES"/>
        </a:p>
      </dgm:t>
    </dgm:pt>
    <dgm:pt modelId="{3FC6DB9C-3E69-497B-9818-A96FDDC2CF1D}" type="sibTrans" cxnId="{8E84FB40-280D-4BCC-B4E7-8EBB9226F6BA}">
      <dgm:prSet/>
      <dgm:spPr/>
      <dgm:t>
        <a:bodyPr/>
        <a:lstStyle/>
        <a:p>
          <a:endParaRPr lang="es-ES"/>
        </a:p>
      </dgm:t>
    </dgm:pt>
    <dgm:pt modelId="{BEC6D1BA-C7D9-4B6A-B33C-E2A2A217AE44}" type="pres">
      <dgm:prSet presAssocID="{8B979A16-07A4-479C-86C5-017FFEB600D9}" presName="Name0" presStyleCnt="0">
        <dgm:presLayoutVars>
          <dgm:chMax val="1"/>
          <dgm:chPref val="1"/>
          <dgm:dir/>
          <dgm:animOne val="branch"/>
          <dgm:animLvl val="lvl"/>
        </dgm:presLayoutVars>
      </dgm:prSet>
      <dgm:spPr/>
    </dgm:pt>
    <dgm:pt modelId="{93BA8830-1FC3-4251-93A3-19E0530AE68A}" type="pres">
      <dgm:prSet presAssocID="{F9B4D090-CAB9-4697-9AB3-74F65EDF0BBA}" presName="Parent" presStyleLbl="node0" presStyleIdx="0" presStyleCnt="1">
        <dgm:presLayoutVars>
          <dgm:chMax val="6"/>
          <dgm:chPref val="6"/>
        </dgm:presLayoutVars>
      </dgm:prSet>
      <dgm:spPr/>
    </dgm:pt>
    <dgm:pt modelId="{997CBD26-BD84-42A0-BC30-13F07DE0D15B}" type="pres">
      <dgm:prSet presAssocID="{57FFDAE5-BF63-48B7-8D78-8C506EB9818E}" presName="Accent1" presStyleCnt="0"/>
      <dgm:spPr/>
    </dgm:pt>
    <dgm:pt modelId="{E696F7EA-1CA4-46ED-B9B3-6AC0BD499D4A}" type="pres">
      <dgm:prSet presAssocID="{57FFDAE5-BF63-48B7-8D78-8C506EB9818E}" presName="Accent" presStyleLbl="bgShp" presStyleIdx="0" presStyleCnt="6"/>
      <dgm:spPr/>
    </dgm:pt>
    <dgm:pt modelId="{4A57CE21-E4CC-43D0-A8C9-CF09F429B20B}" type="pres">
      <dgm:prSet presAssocID="{57FFDAE5-BF63-48B7-8D78-8C506EB9818E}" presName="Child1" presStyleLbl="node1" presStyleIdx="0" presStyleCnt="6" custScaleX="105822" custLinFactNeighborX="-213">
        <dgm:presLayoutVars>
          <dgm:chMax val="0"/>
          <dgm:chPref val="0"/>
          <dgm:bulletEnabled val="1"/>
        </dgm:presLayoutVars>
      </dgm:prSet>
      <dgm:spPr/>
    </dgm:pt>
    <dgm:pt modelId="{97732A4B-CCEC-4C61-B138-55A4DF711421}" type="pres">
      <dgm:prSet presAssocID="{7A073449-0667-43AF-B143-5A1E233ADD9E}" presName="Accent2" presStyleCnt="0"/>
      <dgm:spPr/>
    </dgm:pt>
    <dgm:pt modelId="{E44BACE1-6785-43E5-922B-A83E5D8E4072}" type="pres">
      <dgm:prSet presAssocID="{7A073449-0667-43AF-B143-5A1E233ADD9E}" presName="Accent" presStyleLbl="bgShp" presStyleIdx="1" presStyleCnt="6"/>
      <dgm:spPr/>
    </dgm:pt>
    <dgm:pt modelId="{A8B6B5D8-699A-43DB-A4F4-9209C27F9143}" type="pres">
      <dgm:prSet presAssocID="{7A073449-0667-43AF-B143-5A1E233ADD9E}" presName="Child2" presStyleLbl="node1" presStyleIdx="1" presStyleCnt="6">
        <dgm:presLayoutVars>
          <dgm:chMax val="0"/>
          <dgm:chPref val="0"/>
          <dgm:bulletEnabled val="1"/>
        </dgm:presLayoutVars>
      </dgm:prSet>
      <dgm:spPr/>
    </dgm:pt>
    <dgm:pt modelId="{6785CA07-ED7A-48F8-BCEF-5C60CE34F2ED}" type="pres">
      <dgm:prSet presAssocID="{1C3F169C-8742-4B09-8D0E-61791B9F189C}" presName="Accent3" presStyleCnt="0"/>
      <dgm:spPr/>
    </dgm:pt>
    <dgm:pt modelId="{41CA9CB6-F1CB-40AA-AE1D-24914DD85E9D}" type="pres">
      <dgm:prSet presAssocID="{1C3F169C-8742-4B09-8D0E-61791B9F189C}" presName="Accent" presStyleLbl="bgShp" presStyleIdx="2" presStyleCnt="6"/>
      <dgm:spPr/>
    </dgm:pt>
    <dgm:pt modelId="{4970B6A4-2636-4129-B6C9-16775D387E57}" type="pres">
      <dgm:prSet presAssocID="{1C3F169C-8742-4B09-8D0E-61791B9F189C}" presName="Child3" presStyleLbl="node1" presStyleIdx="2" presStyleCnt="6" custScaleX="114409" custScaleY="102752">
        <dgm:presLayoutVars>
          <dgm:chMax val="0"/>
          <dgm:chPref val="0"/>
          <dgm:bulletEnabled val="1"/>
        </dgm:presLayoutVars>
      </dgm:prSet>
      <dgm:spPr/>
    </dgm:pt>
    <dgm:pt modelId="{FC5B7907-711A-4EF9-A055-E10DAD3DC41B}" type="pres">
      <dgm:prSet presAssocID="{573B2736-4CCC-4164-B958-0EB0A4E873B9}" presName="Accent4" presStyleCnt="0"/>
      <dgm:spPr/>
    </dgm:pt>
    <dgm:pt modelId="{BD4A7484-9AE9-4D99-9587-8670DCA280EF}" type="pres">
      <dgm:prSet presAssocID="{573B2736-4CCC-4164-B958-0EB0A4E873B9}" presName="Accent" presStyleLbl="bgShp" presStyleIdx="3" presStyleCnt="6"/>
      <dgm:spPr/>
    </dgm:pt>
    <dgm:pt modelId="{8F928A8B-0327-46D9-9419-EDFB6BA3A6CA}" type="pres">
      <dgm:prSet presAssocID="{573B2736-4CCC-4164-B958-0EB0A4E873B9}" presName="Child4" presStyleLbl="node1" presStyleIdx="3" presStyleCnt="6">
        <dgm:presLayoutVars>
          <dgm:chMax val="0"/>
          <dgm:chPref val="0"/>
          <dgm:bulletEnabled val="1"/>
        </dgm:presLayoutVars>
      </dgm:prSet>
      <dgm:spPr/>
    </dgm:pt>
    <dgm:pt modelId="{F72223F0-148F-4C29-81F3-FDDC603023D8}" type="pres">
      <dgm:prSet presAssocID="{6F02BB7A-04E4-443F-926C-0B4AD5E51D6E}" presName="Accent5" presStyleCnt="0"/>
      <dgm:spPr/>
    </dgm:pt>
    <dgm:pt modelId="{08B84D36-F895-46D5-B1FC-4C71486B3BE5}" type="pres">
      <dgm:prSet presAssocID="{6F02BB7A-04E4-443F-926C-0B4AD5E51D6E}" presName="Accent" presStyleLbl="bgShp" presStyleIdx="4" presStyleCnt="6"/>
      <dgm:spPr/>
    </dgm:pt>
    <dgm:pt modelId="{02779D4B-023D-46B8-9BF9-A79C746F9637}" type="pres">
      <dgm:prSet presAssocID="{6F02BB7A-04E4-443F-926C-0B4AD5E51D6E}" presName="Child5" presStyleLbl="node1" presStyleIdx="4" presStyleCnt="6" custScaleX="108208">
        <dgm:presLayoutVars>
          <dgm:chMax val="0"/>
          <dgm:chPref val="0"/>
          <dgm:bulletEnabled val="1"/>
        </dgm:presLayoutVars>
      </dgm:prSet>
      <dgm:spPr/>
    </dgm:pt>
    <dgm:pt modelId="{AF35EBDD-D3F7-4E42-917E-1869C4DAAF3D}" type="pres">
      <dgm:prSet presAssocID="{9501FDBB-7CFF-48FD-A68F-F7F3E94DC118}" presName="Accent6" presStyleCnt="0"/>
      <dgm:spPr/>
    </dgm:pt>
    <dgm:pt modelId="{3ACB74F6-830E-43B3-8692-055886F105FB}" type="pres">
      <dgm:prSet presAssocID="{9501FDBB-7CFF-48FD-A68F-F7F3E94DC118}" presName="Accent" presStyleLbl="bgShp" presStyleIdx="5" presStyleCnt="6"/>
      <dgm:spPr/>
    </dgm:pt>
    <dgm:pt modelId="{2AE33FEB-1A27-4A07-99AC-6B6703006BBA}" type="pres">
      <dgm:prSet presAssocID="{9501FDBB-7CFF-48FD-A68F-F7F3E94DC118}" presName="Child6" presStyleLbl="node1" presStyleIdx="5" presStyleCnt="6" custScaleX="111780" custLinFactNeighborX="-266" custLinFactNeighborY="-1700">
        <dgm:presLayoutVars>
          <dgm:chMax val="0"/>
          <dgm:chPref val="0"/>
          <dgm:bulletEnabled val="1"/>
        </dgm:presLayoutVars>
      </dgm:prSet>
      <dgm:spPr/>
    </dgm:pt>
  </dgm:ptLst>
  <dgm:cxnLst>
    <dgm:cxn modelId="{0E3DDF30-704A-496B-BC21-A69252BB59B7}" srcId="{F9B4D090-CAB9-4697-9AB3-74F65EDF0BBA}" destId="{1C3F169C-8742-4B09-8D0E-61791B9F189C}" srcOrd="2" destOrd="0" parTransId="{07E8F0DD-B5AE-4B87-B011-067D7BE9B293}" sibTransId="{4133A05E-9ECA-43FE-9142-963076FB7EFC}"/>
    <dgm:cxn modelId="{B9B70D32-E1D0-4EA2-8413-233B262E8457}" type="presOf" srcId="{F9B4D090-CAB9-4697-9AB3-74F65EDF0BBA}" destId="{93BA8830-1FC3-4251-93A3-19E0530AE68A}" srcOrd="0" destOrd="0" presId="urn:microsoft.com/office/officeart/2011/layout/HexagonRadial#1"/>
    <dgm:cxn modelId="{D0172239-F889-421A-B99F-F1EE79ACBF44}" type="presOf" srcId="{6F02BB7A-04E4-443F-926C-0B4AD5E51D6E}" destId="{02779D4B-023D-46B8-9BF9-A79C746F9637}" srcOrd="0" destOrd="0" presId="urn:microsoft.com/office/officeart/2011/layout/HexagonRadial#1"/>
    <dgm:cxn modelId="{8E84FB40-280D-4BCC-B4E7-8EBB9226F6BA}" srcId="{F9B4D090-CAB9-4697-9AB3-74F65EDF0BBA}" destId="{4F19C583-EE7F-4960-92CF-6EBD4A8EE6E4}" srcOrd="7" destOrd="0" parTransId="{F42082C9-B2FC-4217-A2BB-C42425E72D05}" sibTransId="{3FC6DB9C-3E69-497B-9818-A96FDDC2CF1D}"/>
    <dgm:cxn modelId="{2009365B-F5E0-4D67-9C5E-A9D0509F0914}" type="presOf" srcId="{9501FDBB-7CFF-48FD-A68F-F7F3E94DC118}" destId="{2AE33FEB-1A27-4A07-99AC-6B6703006BBA}" srcOrd="0" destOrd="0" presId="urn:microsoft.com/office/officeart/2011/layout/HexagonRadial#1"/>
    <dgm:cxn modelId="{7864F55D-BD09-4250-A21C-D763C38B1174}" type="presOf" srcId="{573B2736-4CCC-4164-B958-0EB0A4E873B9}" destId="{8F928A8B-0327-46D9-9419-EDFB6BA3A6CA}" srcOrd="0" destOrd="0" presId="urn:microsoft.com/office/officeart/2011/layout/HexagonRadial#1"/>
    <dgm:cxn modelId="{14EC8444-C9C1-4C32-852E-98C3009C7A20}" srcId="{8B979A16-07A4-479C-86C5-017FFEB600D9}" destId="{F9B4D090-CAB9-4697-9AB3-74F65EDF0BBA}" srcOrd="0" destOrd="0" parTransId="{58E3F956-DFBB-47AC-B081-F3FD5566DCEF}" sibTransId="{CCA33E2D-9AE7-4102-8D03-E3289860ED44}"/>
    <dgm:cxn modelId="{E1EF894B-8E08-4459-A25C-865057B08811}" srcId="{F9B4D090-CAB9-4697-9AB3-74F65EDF0BBA}" destId="{57FFDAE5-BF63-48B7-8D78-8C506EB9818E}" srcOrd="0" destOrd="0" parTransId="{211A11DD-5A3E-429B-9042-C9FC9C6AD8D3}" sibTransId="{CF872542-F440-4CAC-9DD4-DB787DBB593F}"/>
    <dgm:cxn modelId="{4063E882-CD49-41A3-BA8A-084EB6DB7BFE}" type="presOf" srcId="{7A073449-0667-43AF-B143-5A1E233ADD9E}" destId="{A8B6B5D8-699A-43DB-A4F4-9209C27F9143}" srcOrd="0" destOrd="0" presId="urn:microsoft.com/office/officeart/2011/layout/HexagonRadial#1"/>
    <dgm:cxn modelId="{D8351F87-E9B0-4D33-9F40-153DB5A3DD6B}" srcId="{F9B4D090-CAB9-4697-9AB3-74F65EDF0BBA}" destId="{9501FDBB-7CFF-48FD-A68F-F7F3E94DC118}" srcOrd="5" destOrd="0" parTransId="{C9873CFC-784F-4BD7-AB75-89498ABB2245}" sibTransId="{B615A790-6FA9-4780-B65D-BF84F11C8BF1}"/>
    <dgm:cxn modelId="{369AE18F-CC29-4404-99BD-9A72FE8EA2D7}" srcId="{F9B4D090-CAB9-4697-9AB3-74F65EDF0BBA}" destId="{39438750-F39E-45C1-8DB8-33B66A1E6A5B}" srcOrd="6" destOrd="0" parTransId="{469C1953-C27B-48EF-AD37-502AA17EBC13}" sibTransId="{1D6632C9-F459-417D-99C8-1DB08D5692D6}"/>
    <dgm:cxn modelId="{76FA2F98-05AC-4E22-A3C6-97A8B3C149EB}" type="presOf" srcId="{57FFDAE5-BF63-48B7-8D78-8C506EB9818E}" destId="{4A57CE21-E4CC-43D0-A8C9-CF09F429B20B}" srcOrd="0" destOrd="0" presId="urn:microsoft.com/office/officeart/2011/layout/HexagonRadial#1"/>
    <dgm:cxn modelId="{506530A7-75CA-4D6B-AE4B-5F163F4899B1}" srcId="{F9B4D090-CAB9-4697-9AB3-74F65EDF0BBA}" destId="{6F02BB7A-04E4-443F-926C-0B4AD5E51D6E}" srcOrd="4" destOrd="0" parTransId="{9FD5E582-0801-4853-A45D-61AF6E8741D1}" sibTransId="{78BE74A7-B01D-4B00-B110-02B310203A13}"/>
    <dgm:cxn modelId="{DA24B4AA-91B6-4898-B129-94A5E1B57D35}" srcId="{F9B4D090-CAB9-4697-9AB3-74F65EDF0BBA}" destId="{573B2736-4CCC-4164-B958-0EB0A4E873B9}" srcOrd="3" destOrd="0" parTransId="{1E21AB59-D800-49A3-A565-AC89C9DCF4FC}" sibTransId="{A0258B2C-3055-4D43-B8AD-F77B5F698D6F}"/>
    <dgm:cxn modelId="{281F3DAD-3A70-40F8-AD51-022C7CF551D5}" type="presOf" srcId="{1C3F169C-8742-4B09-8D0E-61791B9F189C}" destId="{4970B6A4-2636-4129-B6C9-16775D387E57}" srcOrd="0" destOrd="0" presId="urn:microsoft.com/office/officeart/2011/layout/HexagonRadial#1"/>
    <dgm:cxn modelId="{581EBBF2-5C32-47B3-B8D0-F20A4DB70C67}" srcId="{F9B4D090-CAB9-4697-9AB3-74F65EDF0BBA}" destId="{7A073449-0667-43AF-B143-5A1E233ADD9E}" srcOrd="1" destOrd="0" parTransId="{128D35E2-9ECB-4318-94C6-399A463BC305}" sibTransId="{0C92E231-2367-4052-8CF0-88576A44B94B}"/>
    <dgm:cxn modelId="{4B0299FE-4C9D-48E7-998B-1E865243E8BA}" type="presOf" srcId="{8B979A16-07A4-479C-86C5-017FFEB600D9}" destId="{BEC6D1BA-C7D9-4B6A-B33C-E2A2A217AE44}" srcOrd="0" destOrd="0" presId="urn:microsoft.com/office/officeart/2011/layout/HexagonRadial#1"/>
    <dgm:cxn modelId="{72E9308C-46CA-4751-B5CC-F627E9FD086A}" type="presParOf" srcId="{BEC6D1BA-C7D9-4B6A-B33C-E2A2A217AE44}" destId="{93BA8830-1FC3-4251-93A3-19E0530AE68A}" srcOrd="0" destOrd="0" presId="urn:microsoft.com/office/officeart/2011/layout/HexagonRadial#1"/>
    <dgm:cxn modelId="{5F70BCBF-E17A-4613-92EB-5CF6E058D9D3}" type="presParOf" srcId="{BEC6D1BA-C7D9-4B6A-B33C-E2A2A217AE44}" destId="{997CBD26-BD84-42A0-BC30-13F07DE0D15B}" srcOrd="1" destOrd="0" presId="urn:microsoft.com/office/officeart/2011/layout/HexagonRadial#1"/>
    <dgm:cxn modelId="{C1FD2CA0-6249-430C-9A18-AC4C85E41786}" type="presParOf" srcId="{997CBD26-BD84-42A0-BC30-13F07DE0D15B}" destId="{E696F7EA-1CA4-46ED-B9B3-6AC0BD499D4A}" srcOrd="0" destOrd="0" presId="urn:microsoft.com/office/officeart/2011/layout/HexagonRadial#1"/>
    <dgm:cxn modelId="{C0922564-149C-4E85-9225-D3C7D1B2AACC}" type="presParOf" srcId="{BEC6D1BA-C7D9-4B6A-B33C-E2A2A217AE44}" destId="{4A57CE21-E4CC-43D0-A8C9-CF09F429B20B}" srcOrd="2" destOrd="0" presId="urn:microsoft.com/office/officeart/2011/layout/HexagonRadial#1"/>
    <dgm:cxn modelId="{85316B74-A9CF-46C8-8168-FD59D8AAA9C5}" type="presParOf" srcId="{BEC6D1BA-C7D9-4B6A-B33C-E2A2A217AE44}" destId="{97732A4B-CCEC-4C61-B138-55A4DF711421}" srcOrd="3" destOrd="0" presId="urn:microsoft.com/office/officeart/2011/layout/HexagonRadial#1"/>
    <dgm:cxn modelId="{7D73C027-FE42-4753-AA7A-5B09F8C04453}" type="presParOf" srcId="{97732A4B-CCEC-4C61-B138-55A4DF711421}" destId="{E44BACE1-6785-43E5-922B-A83E5D8E4072}" srcOrd="0" destOrd="0" presId="urn:microsoft.com/office/officeart/2011/layout/HexagonRadial#1"/>
    <dgm:cxn modelId="{78F16B13-91D7-4AD7-B95F-40774E5AF880}" type="presParOf" srcId="{BEC6D1BA-C7D9-4B6A-B33C-E2A2A217AE44}" destId="{A8B6B5D8-699A-43DB-A4F4-9209C27F9143}" srcOrd="4" destOrd="0" presId="urn:microsoft.com/office/officeart/2011/layout/HexagonRadial#1"/>
    <dgm:cxn modelId="{3EDE15C5-6D9E-40CE-A7E6-CA7521CD1A23}" type="presParOf" srcId="{BEC6D1BA-C7D9-4B6A-B33C-E2A2A217AE44}" destId="{6785CA07-ED7A-48F8-BCEF-5C60CE34F2ED}" srcOrd="5" destOrd="0" presId="urn:microsoft.com/office/officeart/2011/layout/HexagonRadial#1"/>
    <dgm:cxn modelId="{260D1F3D-4C74-4BAB-800A-F53FA6C07E66}" type="presParOf" srcId="{6785CA07-ED7A-48F8-BCEF-5C60CE34F2ED}" destId="{41CA9CB6-F1CB-40AA-AE1D-24914DD85E9D}" srcOrd="0" destOrd="0" presId="urn:microsoft.com/office/officeart/2011/layout/HexagonRadial#1"/>
    <dgm:cxn modelId="{2F3FF004-58F5-474A-991A-4C85FCC35169}" type="presParOf" srcId="{BEC6D1BA-C7D9-4B6A-B33C-E2A2A217AE44}" destId="{4970B6A4-2636-4129-B6C9-16775D387E57}" srcOrd="6" destOrd="0" presId="urn:microsoft.com/office/officeart/2011/layout/HexagonRadial#1"/>
    <dgm:cxn modelId="{50340A05-76C2-4F11-BC58-B2C67B7F41E6}" type="presParOf" srcId="{BEC6D1BA-C7D9-4B6A-B33C-E2A2A217AE44}" destId="{FC5B7907-711A-4EF9-A055-E10DAD3DC41B}" srcOrd="7" destOrd="0" presId="urn:microsoft.com/office/officeart/2011/layout/HexagonRadial#1"/>
    <dgm:cxn modelId="{F96CC54A-E7F5-49E9-B335-5AE98DF7A991}" type="presParOf" srcId="{FC5B7907-711A-4EF9-A055-E10DAD3DC41B}" destId="{BD4A7484-9AE9-4D99-9587-8670DCA280EF}" srcOrd="0" destOrd="0" presId="urn:microsoft.com/office/officeart/2011/layout/HexagonRadial#1"/>
    <dgm:cxn modelId="{1B5F7E5A-346B-4B79-A820-596A84BAAC56}" type="presParOf" srcId="{BEC6D1BA-C7D9-4B6A-B33C-E2A2A217AE44}" destId="{8F928A8B-0327-46D9-9419-EDFB6BA3A6CA}" srcOrd="8" destOrd="0" presId="urn:microsoft.com/office/officeart/2011/layout/HexagonRadial#1"/>
    <dgm:cxn modelId="{A483E2C5-B0BE-42BD-8985-2A398E7627FC}" type="presParOf" srcId="{BEC6D1BA-C7D9-4B6A-B33C-E2A2A217AE44}" destId="{F72223F0-148F-4C29-81F3-FDDC603023D8}" srcOrd="9" destOrd="0" presId="urn:microsoft.com/office/officeart/2011/layout/HexagonRadial#1"/>
    <dgm:cxn modelId="{9FF1CF4F-C657-48CF-A81E-1EDA60EC23E9}" type="presParOf" srcId="{F72223F0-148F-4C29-81F3-FDDC603023D8}" destId="{08B84D36-F895-46D5-B1FC-4C71486B3BE5}" srcOrd="0" destOrd="0" presId="urn:microsoft.com/office/officeart/2011/layout/HexagonRadial#1"/>
    <dgm:cxn modelId="{9E59604A-B172-4389-8A3E-7A273A1587DF}" type="presParOf" srcId="{BEC6D1BA-C7D9-4B6A-B33C-E2A2A217AE44}" destId="{02779D4B-023D-46B8-9BF9-A79C746F9637}" srcOrd="10" destOrd="0" presId="urn:microsoft.com/office/officeart/2011/layout/HexagonRadial#1"/>
    <dgm:cxn modelId="{66559ACA-A373-43AD-903B-80F738A43074}" type="presParOf" srcId="{BEC6D1BA-C7D9-4B6A-B33C-E2A2A217AE44}" destId="{AF35EBDD-D3F7-4E42-917E-1869C4DAAF3D}" srcOrd="11" destOrd="0" presId="urn:microsoft.com/office/officeart/2011/layout/HexagonRadial#1"/>
    <dgm:cxn modelId="{DE268319-DC49-4AD9-9952-519E3A33FCDE}" type="presParOf" srcId="{AF35EBDD-D3F7-4E42-917E-1869C4DAAF3D}" destId="{3ACB74F6-830E-43B3-8692-055886F105FB}" srcOrd="0" destOrd="0" presId="urn:microsoft.com/office/officeart/2011/layout/HexagonRadial#1"/>
    <dgm:cxn modelId="{9F2648A4-C980-43EB-A9FC-C5647A927050}" type="presParOf" srcId="{BEC6D1BA-C7D9-4B6A-B33C-E2A2A217AE44}" destId="{2AE33FEB-1A27-4A07-99AC-6B6703006BBA}" srcOrd="12" destOrd="0" presId="urn:microsoft.com/office/officeart/2011/layout/Hexagon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BA8830-1FC3-4251-93A3-19E0530AE68A}">
      <dsp:nvSpPr>
        <dsp:cNvPr id="0" name=""/>
        <dsp:cNvSpPr/>
      </dsp:nvSpPr>
      <dsp:spPr>
        <a:xfrm>
          <a:off x="3396271" y="1463476"/>
          <a:ext cx="1860141" cy="1609097"/>
        </a:xfrm>
        <a:prstGeom prst="hexagon">
          <a:avLst>
            <a:gd name="adj" fmla="val 28570"/>
            <a:gd name="vf" fmla="val 115470"/>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t>ECONOMÍA SOCIAL</a:t>
          </a:r>
        </a:p>
      </dsp:txBody>
      <dsp:txXfrm>
        <a:off x="3704522" y="1730126"/>
        <a:ext cx="1243639" cy="1075797"/>
      </dsp:txXfrm>
    </dsp:sp>
    <dsp:sp modelId="{E44BACE1-6785-43E5-922B-A83E5D8E4072}">
      <dsp:nvSpPr>
        <dsp:cNvPr id="0" name=""/>
        <dsp:cNvSpPr/>
      </dsp:nvSpPr>
      <dsp:spPr>
        <a:xfrm>
          <a:off x="4561077" y="693631"/>
          <a:ext cx="701826" cy="604715"/>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57CE21-E4CC-43D0-A8C9-CF09F429B20B}">
      <dsp:nvSpPr>
        <dsp:cNvPr id="0" name=""/>
        <dsp:cNvSpPr/>
      </dsp:nvSpPr>
      <dsp:spPr>
        <a:xfrm>
          <a:off x="3519996" y="0"/>
          <a:ext cx="1613122" cy="1318761"/>
        </a:xfrm>
        <a:prstGeom prst="hexagon">
          <a:avLst>
            <a:gd name="adj" fmla="val 28570"/>
            <a:gd name="vf" fmla="val 115470"/>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t>Sociedades cooperativas</a:t>
          </a:r>
        </a:p>
      </dsp:txBody>
      <dsp:txXfrm>
        <a:off x="3780013" y="212569"/>
        <a:ext cx="1093088" cy="893623"/>
      </dsp:txXfrm>
    </dsp:sp>
    <dsp:sp modelId="{41CA9CB6-F1CB-40AA-AE1D-24914DD85E9D}">
      <dsp:nvSpPr>
        <dsp:cNvPr id="0" name=""/>
        <dsp:cNvSpPr/>
      </dsp:nvSpPr>
      <dsp:spPr>
        <a:xfrm>
          <a:off x="5380163" y="1824128"/>
          <a:ext cx="701826" cy="604715"/>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B6B5D8-699A-43DB-A4F4-9209C27F9143}">
      <dsp:nvSpPr>
        <dsp:cNvPr id="0" name=""/>
        <dsp:cNvSpPr/>
      </dsp:nvSpPr>
      <dsp:spPr>
        <a:xfrm>
          <a:off x="4965644" y="811126"/>
          <a:ext cx="1524373" cy="1318761"/>
        </a:xfrm>
        <a:prstGeom prst="hexagon">
          <a:avLst>
            <a:gd name="adj" fmla="val 28570"/>
            <a:gd name="vf" fmla="val 115470"/>
          </a:avLst>
        </a:prstGeom>
        <a:solidFill>
          <a:schemeClr val="accent3">
            <a:shade val="80000"/>
            <a:hueOff val="43781"/>
            <a:satOff val="-286"/>
            <a:lumOff val="491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t>Sociedades Laborales</a:t>
          </a:r>
        </a:p>
      </dsp:txBody>
      <dsp:txXfrm>
        <a:off x="5218265" y="1029673"/>
        <a:ext cx="1019131" cy="881667"/>
      </dsp:txXfrm>
    </dsp:sp>
    <dsp:sp modelId="{BD4A7484-9AE9-4D99-9587-8670DCA280EF}">
      <dsp:nvSpPr>
        <dsp:cNvPr id="0" name=""/>
        <dsp:cNvSpPr/>
      </dsp:nvSpPr>
      <dsp:spPr>
        <a:xfrm>
          <a:off x="4811173" y="3100246"/>
          <a:ext cx="701826" cy="604715"/>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70B6A4-2636-4129-B6C9-16775D387E57}">
      <dsp:nvSpPr>
        <dsp:cNvPr id="0" name=""/>
        <dsp:cNvSpPr/>
      </dsp:nvSpPr>
      <dsp:spPr>
        <a:xfrm>
          <a:off x="4855821" y="2387561"/>
          <a:ext cx="1744019" cy="1355054"/>
        </a:xfrm>
        <a:prstGeom prst="hexagon">
          <a:avLst>
            <a:gd name="adj" fmla="val 28570"/>
            <a:gd name="vf" fmla="val 115470"/>
          </a:avLst>
        </a:prstGeom>
        <a:solidFill>
          <a:schemeClr val="accent3">
            <a:shade val="80000"/>
            <a:hueOff val="87563"/>
            <a:satOff val="-572"/>
            <a:lumOff val="98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t>Asociaciones y Fundaciones</a:t>
          </a:r>
        </a:p>
      </dsp:txBody>
      <dsp:txXfrm>
        <a:off x="5130202" y="2600748"/>
        <a:ext cx="1195257" cy="928680"/>
      </dsp:txXfrm>
    </dsp:sp>
    <dsp:sp modelId="{08B84D36-F895-46D5-B1FC-4C71486B3BE5}">
      <dsp:nvSpPr>
        <dsp:cNvPr id="0" name=""/>
        <dsp:cNvSpPr/>
      </dsp:nvSpPr>
      <dsp:spPr>
        <a:xfrm>
          <a:off x="3399733" y="3232712"/>
          <a:ext cx="701826" cy="604715"/>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928A8B-0327-46D9-9419-EDFB6BA3A6CA}">
      <dsp:nvSpPr>
        <dsp:cNvPr id="0" name=""/>
        <dsp:cNvSpPr/>
      </dsp:nvSpPr>
      <dsp:spPr>
        <a:xfrm>
          <a:off x="3567617" y="3217742"/>
          <a:ext cx="1524373" cy="1318761"/>
        </a:xfrm>
        <a:prstGeom prst="hexagon">
          <a:avLst>
            <a:gd name="adj" fmla="val 28570"/>
            <a:gd name="vf" fmla="val 115470"/>
          </a:avLst>
        </a:prstGeom>
        <a:solidFill>
          <a:schemeClr val="accent3">
            <a:shade val="80000"/>
            <a:hueOff val="131344"/>
            <a:satOff val="-859"/>
            <a:lumOff val="147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t>Sociedades Agrarias de Transforma-</a:t>
          </a:r>
          <a:r>
            <a:rPr lang="es-ES" sz="1400" b="1" kern="1200" dirty="0" err="1"/>
            <a:t>ción</a:t>
          </a:r>
          <a:endParaRPr lang="es-ES" sz="1400" b="1" kern="1200" dirty="0"/>
        </a:p>
      </dsp:txBody>
      <dsp:txXfrm>
        <a:off x="3820238" y="3436289"/>
        <a:ext cx="1019131" cy="881667"/>
      </dsp:txXfrm>
    </dsp:sp>
    <dsp:sp modelId="{3ACB74F6-830E-43B3-8692-055886F105FB}">
      <dsp:nvSpPr>
        <dsp:cNvPr id="0" name=""/>
        <dsp:cNvSpPr/>
      </dsp:nvSpPr>
      <dsp:spPr>
        <a:xfrm>
          <a:off x="2567234" y="2102669"/>
          <a:ext cx="701826" cy="604715"/>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779D4B-023D-46B8-9BF9-A79C746F9637}">
      <dsp:nvSpPr>
        <dsp:cNvPr id="0" name=""/>
        <dsp:cNvSpPr/>
      </dsp:nvSpPr>
      <dsp:spPr>
        <a:xfrm>
          <a:off x="2100540" y="2406615"/>
          <a:ext cx="1649493" cy="1318761"/>
        </a:xfrm>
        <a:prstGeom prst="hexagon">
          <a:avLst>
            <a:gd name="adj" fmla="val 28570"/>
            <a:gd name="vf" fmla="val 115470"/>
          </a:avLst>
        </a:prstGeom>
        <a:solidFill>
          <a:schemeClr val="accent3">
            <a:shade val="80000"/>
            <a:hueOff val="175126"/>
            <a:satOff val="-1145"/>
            <a:lumOff val="196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t>Empresas de Inserción</a:t>
          </a:r>
        </a:p>
      </dsp:txBody>
      <dsp:txXfrm>
        <a:off x="2363588" y="2616920"/>
        <a:ext cx="1123397" cy="898151"/>
      </dsp:txXfrm>
    </dsp:sp>
    <dsp:sp modelId="{2AE33FEB-1A27-4A07-99AC-6B6703006BBA}">
      <dsp:nvSpPr>
        <dsp:cNvPr id="0" name=""/>
        <dsp:cNvSpPr/>
      </dsp:nvSpPr>
      <dsp:spPr>
        <a:xfrm>
          <a:off x="2069259" y="786893"/>
          <a:ext cx="1703944" cy="1318761"/>
        </a:xfrm>
        <a:prstGeom prst="hexagon">
          <a:avLst>
            <a:gd name="adj" fmla="val 28570"/>
            <a:gd name="vf" fmla="val 115470"/>
          </a:avLst>
        </a:prstGeom>
        <a:solidFill>
          <a:schemeClr val="accent3">
            <a:shade val="80000"/>
            <a:hueOff val="218907"/>
            <a:satOff val="-1431"/>
            <a:lumOff val="245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t>Centros Especiales de Empleo</a:t>
          </a:r>
        </a:p>
      </dsp:txBody>
      <dsp:txXfrm>
        <a:off x="2336844" y="993990"/>
        <a:ext cx="1168774" cy="904567"/>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1">
  <dgm:title val="Hexágonos radiales"/>
  <dgm:desc val="Se usa para mostrar un proceso secuencial  relacionado con un tema o una idea centrales. Limitado a seis formas de Nivel 2. Funciona mejor con poco texto No aparece el texto sin utilizar, pero queda disponible si cambia entre diseño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787" tIns="45894" rIns="91787" bIns="45894" numCol="1" anchor="t" anchorCtr="0" compatLnSpc="1">
            <a:prstTxWarp prst="textNoShape">
              <a:avLst/>
            </a:prstTxWarp>
          </a:bodyPr>
          <a:lstStyle>
            <a:lvl1pPr defTabSz="917575">
              <a:defRPr sz="1200">
                <a:latin typeface="Arial" pitchFamily="34" charset="0"/>
              </a:defRPr>
            </a:lvl1pPr>
          </a:lstStyle>
          <a:p>
            <a:pPr>
              <a:defRPr/>
            </a:pPr>
            <a:endParaRPr lang="es-ES"/>
          </a:p>
        </p:txBody>
      </p:sp>
      <p:sp>
        <p:nvSpPr>
          <p:cNvPr id="13315" name="Rectangle 3"/>
          <p:cNvSpPr>
            <a:spLocks noGrp="1" noChangeArrowheads="1"/>
          </p:cNvSpPr>
          <p:nvPr>
            <p:ph type="dt" sz="quarter" idx="1"/>
          </p:nvPr>
        </p:nvSpPr>
        <p:spPr bwMode="auto">
          <a:xfrm>
            <a:off x="3851275" y="0"/>
            <a:ext cx="2944813" cy="495300"/>
          </a:xfrm>
          <a:prstGeom prst="rect">
            <a:avLst/>
          </a:prstGeom>
          <a:noFill/>
          <a:ln w="9525">
            <a:noFill/>
            <a:miter lim="800000"/>
            <a:headEnd/>
            <a:tailEnd/>
          </a:ln>
          <a:effectLst/>
        </p:spPr>
        <p:txBody>
          <a:bodyPr vert="horz" wrap="square" lIns="91787" tIns="45894" rIns="91787" bIns="45894" numCol="1" anchor="t" anchorCtr="0" compatLnSpc="1">
            <a:prstTxWarp prst="textNoShape">
              <a:avLst/>
            </a:prstTxWarp>
          </a:bodyPr>
          <a:lstStyle>
            <a:lvl1pPr algn="r" defTabSz="917575">
              <a:defRPr sz="1200">
                <a:latin typeface="Arial" pitchFamily="34" charset="0"/>
              </a:defRPr>
            </a:lvl1pPr>
          </a:lstStyle>
          <a:p>
            <a:pPr>
              <a:defRPr/>
            </a:pPr>
            <a:endParaRPr lang="es-ES"/>
          </a:p>
        </p:txBody>
      </p:sp>
      <p:sp>
        <p:nvSpPr>
          <p:cNvPr id="13316" name="Rectangle 4"/>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1787" tIns="45894" rIns="91787" bIns="45894" numCol="1" anchor="b" anchorCtr="0" compatLnSpc="1">
            <a:prstTxWarp prst="textNoShape">
              <a:avLst/>
            </a:prstTxWarp>
          </a:bodyPr>
          <a:lstStyle>
            <a:lvl1pPr defTabSz="917575">
              <a:defRPr sz="1200">
                <a:latin typeface="Arial" pitchFamily="34" charset="0"/>
              </a:defRPr>
            </a:lvl1pPr>
          </a:lstStyle>
          <a:p>
            <a:pPr>
              <a:defRPr/>
            </a:pPr>
            <a:endParaRPr lang="es-ES"/>
          </a:p>
        </p:txBody>
      </p:sp>
      <p:sp>
        <p:nvSpPr>
          <p:cNvPr id="13317" name="Rectangle 5"/>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1787" tIns="45894" rIns="91787" bIns="45894" numCol="1" anchor="b" anchorCtr="0" compatLnSpc="1">
            <a:prstTxWarp prst="textNoShape">
              <a:avLst/>
            </a:prstTxWarp>
          </a:bodyPr>
          <a:lstStyle>
            <a:lvl1pPr algn="r" defTabSz="917575">
              <a:defRPr sz="1200">
                <a:latin typeface="Arial" pitchFamily="34" charset="0"/>
              </a:defRPr>
            </a:lvl1pPr>
          </a:lstStyle>
          <a:p>
            <a:pPr>
              <a:defRPr/>
            </a:pPr>
            <a:fld id="{AE88506E-5A40-4EB3-B524-6DDF562384A1}" type="slidenum">
              <a:rPr lang="es-ES"/>
              <a:pPr>
                <a:defRPr/>
              </a:pPr>
              <a:t>‹Nº›</a:t>
            </a:fld>
            <a:endParaRPr lang="es-ES"/>
          </a:p>
        </p:txBody>
      </p:sp>
    </p:spTree>
    <p:extLst>
      <p:ext uri="{BB962C8B-B14F-4D97-AF65-F5344CB8AC3E}">
        <p14:creationId xmlns:p14="http://schemas.microsoft.com/office/powerpoint/2010/main" val="15494486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9"/>
          <p:cNvSpPr>
            <a:spLocks noChangeArrowheads="1"/>
          </p:cNvSpPr>
          <p:nvPr/>
        </p:nvSpPr>
        <p:spPr bwMode="auto">
          <a:xfrm>
            <a:off x="0" y="6021388"/>
            <a:ext cx="9251950" cy="836612"/>
          </a:xfrm>
          <a:prstGeom prst="rect">
            <a:avLst/>
          </a:prstGeom>
          <a:solidFill>
            <a:srgbClr val="223D7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GB" altLang="es-ES"/>
          </a:p>
        </p:txBody>
      </p:sp>
      <p:pic>
        <p:nvPicPr>
          <p:cNvPr id="5" name="Picture 10" descr="logoDiapopequ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388" y="6151563"/>
            <a:ext cx="173196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6"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s-ES"/>
          </a:p>
        </p:txBody>
      </p:sp>
      <p:sp>
        <p:nvSpPr>
          <p:cNvPr id="7" name="4 Marcador de pie de página"/>
          <p:cNvSpPr>
            <a:spLocks noGrp="1"/>
          </p:cNvSpPr>
          <p:nvPr>
            <p:ph type="ftr" sz="quarter" idx="11"/>
          </p:nvPr>
        </p:nvSpPr>
        <p:spPr/>
        <p:txBody>
          <a:bodyPr/>
          <a:lstStyle>
            <a:lvl1pPr>
              <a:defRPr>
                <a:solidFill>
                  <a:schemeClr val="tx1">
                    <a:tint val="75000"/>
                  </a:schemeClr>
                </a:solidFill>
              </a:defRPr>
            </a:lvl1pPr>
          </a:lstStyle>
          <a:p>
            <a:pPr>
              <a:defRPr/>
            </a:pPr>
            <a:endParaRPr lang="es-ES"/>
          </a:p>
        </p:txBody>
      </p:sp>
      <p:sp>
        <p:nvSpPr>
          <p:cNvPr id="8"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2F8D7DC6-94B9-4760-BE97-FCB6CF24B003}" type="slidenum">
              <a:rPr lang="es-ES"/>
              <a:pPr>
                <a:defRPr/>
              </a:pPr>
              <a:t>‹Nº›</a:t>
            </a:fld>
            <a:endParaRPr lang="es-ES"/>
          </a:p>
        </p:txBody>
      </p:sp>
    </p:spTree>
    <p:extLst>
      <p:ext uri="{BB962C8B-B14F-4D97-AF65-F5344CB8AC3E}">
        <p14:creationId xmlns:p14="http://schemas.microsoft.com/office/powerpoint/2010/main" val="342782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2299706-2B5F-486A-B573-A52F6B74956F}" type="datetimeFigureOut">
              <a:rPr lang="es-ES"/>
              <a:pPr>
                <a:defRPr/>
              </a:pPr>
              <a:t>15/11/2022</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p:txBody>
          <a:bodyPr/>
          <a:lstStyle>
            <a:lvl1pPr>
              <a:defRPr/>
            </a:lvl1pPr>
          </a:lstStyle>
          <a:p>
            <a:pPr>
              <a:defRPr/>
            </a:pPr>
            <a:fld id="{61E87EEE-91C7-4017-A8A0-3431366564EC}" type="slidenum">
              <a:rPr lang="es-ES"/>
              <a:pPr>
                <a:defRPr/>
              </a:pPr>
              <a:t>‹Nº›</a:t>
            </a:fld>
            <a:endParaRPr lang="es-ES"/>
          </a:p>
        </p:txBody>
      </p:sp>
    </p:spTree>
    <p:extLst>
      <p:ext uri="{BB962C8B-B14F-4D97-AF65-F5344CB8AC3E}">
        <p14:creationId xmlns:p14="http://schemas.microsoft.com/office/powerpoint/2010/main" val="3443704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EA16C8E-0315-4065-B87C-E2D04ACB4BE3}" type="datetimeFigureOut">
              <a:rPr lang="es-ES"/>
              <a:pPr>
                <a:defRPr/>
              </a:pPr>
              <a:t>15/11/2022</a:t>
            </a:fld>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AEE362E3-4CB0-4DEE-9EEA-DD3AE4582A77}" type="slidenum">
              <a:rPr lang="es-ES"/>
              <a:pPr>
                <a:defRPr/>
              </a:pPr>
              <a:t>‹Nº›</a:t>
            </a:fld>
            <a:endParaRPr lang="es-ES"/>
          </a:p>
        </p:txBody>
      </p:sp>
    </p:spTree>
    <p:extLst>
      <p:ext uri="{BB962C8B-B14F-4D97-AF65-F5344CB8AC3E}">
        <p14:creationId xmlns:p14="http://schemas.microsoft.com/office/powerpoint/2010/main" val="1088940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7AE74AC-3999-4B94-8EB2-4503A540D55F}" type="datetimeFigureOut">
              <a:rPr lang="es-ES"/>
              <a:pPr>
                <a:defRPr/>
              </a:pPr>
              <a:t>15/11/2022</a:t>
            </a:fld>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84252761-366D-4503-B0EB-0A3A9996AD2B}" type="slidenum">
              <a:rPr lang="es-ES"/>
              <a:pPr>
                <a:defRPr/>
              </a:pPr>
              <a:t>‹Nº›</a:t>
            </a:fld>
            <a:endParaRPr lang="es-ES"/>
          </a:p>
        </p:txBody>
      </p:sp>
    </p:spTree>
    <p:extLst>
      <p:ext uri="{BB962C8B-B14F-4D97-AF65-F5344CB8AC3E}">
        <p14:creationId xmlns:p14="http://schemas.microsoft.com/office/powerpoint/2010/main" val="4111630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83FD064-EFA6-4072-B330-E63752D238EA}"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AF91443-3A8B-431F-AE98-FA189C230000}" type="slidenum">
              <a:rPr lang="es-ES"/>
              <a:pPr>
                <a:defRPr/>
              </a:pPr>
              <a:t>‹Nº›</a:t>
            </a:fld>
            <a:endParaRPr lang="es-ES"/>
          </a:p>
        </p:txBody>
      </p:sp>
    </p:spTree>
    <p:extLst>
      <p:ext uri="{BB962C8B-B14F-4D97-AF65-F5344CB8AC3E}">
        <p14:creationId xmlns:p14="http://schemas.microsoft.com/office/powerpoint/2010/main" val="42805607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D610CD8-620E-49B8-9150-87485467E657}"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C7DE6AE-2A7D-4F53-811B-2459CF0D5150}" type="slidenum">
              <a:rPr lang="es-ES"/>
              <a:pPr>
                <a:defRPr/>
              </a:pPr>
              <a:t>‹Nº›</a:t>
            </a:fld>
            <a:endParaRPr lang="es-ES"/>
          </a:p>
        </p:txBody>
      </p:sp>
    </p:spTree>
    <p:extLst>
      <p:ext uri="{BB962C8B-B14F-4D97-AF65-F5344CB8AC3E}">
        <p14:creationId xmlns:p14="http://schemas.microsoft.com/office/powerpoint/2010/main" val="2859039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fld id="{8E86254E-5E80-4994-9836-359D75219B1F}"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6B86B65A-9CB0-4944-9588-55C5BFBFF87D}" type="slidenum">
              <a:rPr lang="es-ES"/>
              <a:pPr>
                <a:defRPr/>
              </a:pPr>
              <a:t>‹Nº›</a:t>
            </a:fld>
            <a:endParaRPr lang="es-ES"/>
          </a:p>
        </p:txBody>
      </p:sp>
    </p:spTree>
    <p:extLst>
      <p:ext uri="{BB962C8B-B14F-4D97-AF65-F5344CB8AC3E}">
        <p14:creationId xmlns:p14="http://schemas.microsoft.com/office/powerpoint/2010/main" val="1227780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3EC90B77-D227-481D-BBDD-537A678F5931}"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663A9AA-AD4D-4D2D-82DA-B8C8635E6BBA}" type="slidenum">
              <a:rPr lang="es-ES"/>
              <a:pPr>
                <a:defRPr/>
              </a:pPr>
              <a:t>‹Nº›</a:t>
            </a:fld>
            <a:endParaRPr lang="es-ES"/>
          </a:p>
        </p:txBody>
      </p:sp>
    </p:spTree>
    <p:extLst>
      <p:ext uri="{BB962C8B-B14F-4D97-AF65-F5344CB8AC3E}">
        <p14:creationId xmlns:p14="http://schemas.microsoft.com/office/powerpoint/2010/main" val="17129405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6826C989-A844-467A-B630-EB9A4FE2DE52}"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7A52AC2-E9AF-4724-8FEF-F21A34101A5C}" type="slidenum">
              <a:rPr lang="es-ES"/>
              <a:pPr>
                <a:defRPr/>
              </a:pPr>
              <a:t>‹Nº›</a:t>
            </a:fld>
            <a:endParaRPr lang="es-ES"/>
          </a:p>
        </p:txBody>
      </p:sp>
    </p:spTree>
    <p:extLst>
      <p:ext uri="{BB962C8B-B14F-4D97-AF65-F5344CB8AC3E}">
        <p14:creationId xmlns:p14="http://schemas.microsoft.com/office/powerpoint/2010/main" val="3058126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fld id="{57EAACC2-316A-4249-8034-955129B5EB0F}" type="datetimeFigureOut">
              <a:rPr lang="es-ES"/>
              <a:pPr>
                <a:defRPr/>
              </a:pPr>
              <a:t>15/11/2022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825FDB8A-F828-4A0E-A661-D0B84DF7E21B}" type="slidenum">
              <a:rPr lang="es-ES"/>
              <a:pPr>
                <a:defRPr/>
              </a:pPr>
              <a:t>‹Nº›</a:t>
            </a:fld>
            <a:endParaRPr lang="es-ES"/>
          </a:p>
        </p:txBody>
      </p:sp>
    </p:spTree>
    <p:extLst>
      <p:ext uri="{BB962C8B-B14F-4D97-AF65-F5344CB8AC3E}">
        <p14:creationId xmlns:p14="http://schemas.microsoft.com/office/powerpoint/2010/main" val="31343424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fld id="{F4FE3DB6-2A62-4119-8744-DEC9E82C5030}" type="datetimeFigureOut">
              <a:rPr lang="es-ES"/>
              <a:pPr>
                <a:defRPr/>
              </a:pPr>
              <a:t>15/11/2022</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15C09419-095C-45F4-88BC-4C26AFD806A4}" type="slidenum">
              <a:rPr lang="es-ES"/>
              <a:pPr>
                <a:defRPr/>
              </a:pPr>
              <a:t>‹Nº›</a:t>
            </a:fld>
            <a:endParaRPr lang="es-ES"/>
          </a:p>
        </p:txBody>
      </p:sp>
    </p:spTree>
    <p:extLst>
      <p:ext uri="{BB962C8B-B14F-4D97-AF65-F5344CB8AC3E}">
        <p14:creationId xmlns:p14="http://schemas.microsoft.com/office/powerpoint/2010/main" val="2313573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4" name="Rectangle 8"/>
          <p:cNvSpPr>
            <a:spLocks noChangeArrowheads="1"/>
          </p:cNvSpPr>
          <p:nvPr/>
        </p:nvSpPr>
        <p:spPr bwMode="auto">
          <a:xfrm>
            <a:off x="0" y="6021388"/>
            <a:ext cx="9144000" cy="836612"/>
          </a:xfrm>
          <a:prstGeom prst="rect">
            <a:avLst/>
          </a:prstGeom>
          <a:solidFill>
            <a:srgbClr val="223D7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GB" altLang="es-ES"/>
          </a:p>
        </p:txBody>
      </p:sp>
      <p:pic>
        <p:nvPicPr>
          <p:cNvPr id="5" name="Picture 7" descr="logoDiapopequ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388" y="6165850"/>
            <a:ext cx="173196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número de diapositiva"/>
          <p:cNvSpPr>
            <a:spLocks noGrp="1"/>
          </p:cNvSpPr>
          <p:nvPr>
            <p:ph type="sldNum" sz="quarter" idx="10"/>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7D2BAD5-16C9-4E46-AACA-7373D920FC7C}" type="slidenum">
              <a:rPr lang="es-ES"/>
              <a:pPr>
                <a:defRPr/>
              </a:pPr>
              <a:t>‹Nº›</a:t>
            </a:fld>
            <a:endParaRPr lang="es-ES"/>
          </a:p>
        </p:txBody>
      </p:sp>
    </p:spTree>
    <p:extLst>
      <p:ext uri="{BB962C8B-B14F-4D97-AF65-F5344CB8AC3E}">
        <p14:creationId xmlns:p14="http://schemas.microsoft.com/office/powerpoint/2010/main" val="22041960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fld id="{7583E317-A53B-4FE6-8704-65C589FE4A99}" type="datetimeFigureOut">
              <a:rPr lang="es-ES"/>
              <a:pPr>
                <a:defRPr/>
              </a:pPr>
              <a:t>15/11/2022</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6A70822D-09FE-41D8-8A1F-03ED1C391438}" type="slidenum">
              <a:rPr lang="es-ES"/>
              <a:pPr>
                <a:defRPr/>
              </a:pPr>
              <a:t>‹Nº›</a:t>
            </a:fld>
            <a:endParaRPr lang="es-ES"/>
          </a:p>
        </p:txBody>
      </p:sp>
    </p:spTree>
    <p:extLst>
      <p:ext uri="{BB962C8B-B14F-4D97-AF65-F5344CB8AC3E}">
        <p14:creationId xmlns:p14="http://schemas.microsoft.com/office/powerpoint/2010/main" val="4308558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9ED21DED-BB97-47B7-A565-656BD356EFEE}" type="datetimeFigureOut">
              <a:rPr lang="es-ES"/>
              <a:pPr>
                <a:defRPr/>
              </a:pPr>
              <a:t>15/11/2022</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8CA9F122-8AFC-4F36-B322-3ECAF12DCA54}" type="slidenum">
              <a:rPr lang="es-ES"/>
              <a:pPr>
                <a:defRPr/>
              </a:pPr>
              <a:t>‹Nº›</a:t>
            </a:fld>
            <a:endParaRPr lang="es-ES"/>
          </a:p>
        </p:txBody>
      </p:sp>
    </p:spTree>
    <p:extLst>
      <p:ext uri="{BB962C8B-B14F-4D97-AF65-F5344CB8AC3E}">
        <p14:creationId xmlns:p14="http://schemas.microsoft.com/office/powerpoint/2010/main" val="4291711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A9E48AB-06D6-4FB3-B557-5D3694C602AF}" type="datetimeFigureOut">
              <a:rPr lang="es-ES"/>
              <a:pPr>
                <a:defRPr/>
              </a:pPr>
              <a:t>15/11/2022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84A41852-BED8-4251-A944-C8311B4C036A}" type="slidenum">
              <a:rPr lang="es-ES"/>
              <a:pPr>
                <a:defRPr/>
              </a:pPr>
              <a:t>‹Nº›</a:t>
            </a:fld>
            <a:endParaRPr lang="es-ES"/>
          </a:p>
        </p:txBody>
      </p:sp>
    </p:spTree>
    <p:extLst>
      <p:ext uri="{BB962C8B-B14F-4D97-AF65-F5344CB8AC3E}">
        <p14:creationId xmlns:p14="http://schemas.microsoft.com/office/powerpoint/2010/main" val="13188958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85BE96B-4ADA-469B-B04A-E0EBE2A0B453}" type="datetimeFigureOut">
              <a:rPr lang="es-ES"/>
              <a:pPr>
                <a:defRPr/>
              </a:pPr>
              <a:t>15/11/2022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68A65FDB-1978-4B70-ACB8-A0C132CE237F}" type="slidenum">
              <a:rPr lang="es-ES"/>
              <a:pPr>
                <a:defRPr/>
              </a:pPr>
              <a:t>‹Nº›</a:t>
            </a:fld>
            <a:endParaRPr lang="es-ES"/>
          </a:p>
        </p:txBody>
      </p:sp>
    </p:spTree>
    <p:extLst>
      <p:ext uri="{BB962C8B-B14F-4D97-AF65-F5344CB8AC3E}">
        <p14:creationId xmlns:p14="http://schemas.microsoft.com/office/powerpoint/2010/main" val="8396086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AEAD8331-86DB-4866-871A-BE1A75DCCCCC}"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7A0D94B-903C-4857-A08D-2121D9923B64}" type="slidenum">
              <a:rPr lang="es-ES"/>
              <a:pPr>
                <a:defRPr/>
              </a:pPr>
              <a:t>‹Nº›</a:t>
            </a:fld>
            <a:endParaRPr lang="es-ES"/>
          </a:p>
        </p:txBody>
      </p:sp>
    </p:spTree>
    <p:extLst>
      <p:ext uri="{BB962C8B-B14F-4D97-AF65-F5344CB8AC3E}">
        <p14:creationId xmlns:p14="http://schemas.microsoft.com/office/powerpoint/2010/main" val="37961230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2EC15F13-9177-47E2-B6E0-3D054A544C50}"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8E930A7-EC59-483B-9C51-2E1165019CDE}" type="slidenum">
              <a:rPr lang="es-ES"/>
              <a:pPr>
                <a:defRPr/>
              </a:pPr>
              <a:t>‹Nº›</a:t>
            </a:fld>
            <a:endParaRPr lang="es-ES"/>
          </a:p>
        </p:txBody>
      </p:sp>
    </p:spTree>
    <p:extLst>
      <p:ext uri="{BB962C8B-B14F-4D97-AF65-F5344CB8AC3E}">
        <p14:creationId xmlns:p14="http://schemas.microsoft.com/office/powerpoint/2010/main" val="15772142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n-GB"/>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F3A265D7-6D25-4248-9723-F93E249B3A4B}" type="slidenum">
              <a:rPr lang="es-ES"/>
              <a:pPr>
                <a:defRPr/>
              </a:pPr>
              <a:t>‹Nº›</a:t>
            </a:fld>
            <a:endParaRPr lang="es-ES"/>
          </a:p>
        </p:txBody>
      </p:sp>
    </p:spTree>
    <p:extLst>
      <p:ext uri="{BB962C8B-B14F-4D97-AF65-F5344CB8AC3E}">
        <p14:creationId xmlns:p14="http://schemas.microsoft.com/office/powerpoint/2010/main" val="21278439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5E60D2BA-09FF-4065-9DE7-ACA45B2A83E6}" type="slidenum">
              <a:rPr lang="es-ES"/>
              <a:pPr>
                <a:defRPr/>
              </a:pPr>
              <a:t>‹Nº›</a:t>
            </a:fld>
            <a:endParaRPr lang="es-ES"/>
          </a:p>
        </p:txBody>
      </p:sp>
    </p:spTree>
    <p:extLst>
      <p:ext uri="{BB962C8B-B14F-4D97-AF65-F5344CB8AC3E}">
        <p14:creationId xmlns:p14="http://schemas.microsoft.com/office/powerpoint/2010/main" val="33116860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n-GB"/>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5 Marcador de número de diapositiva"/>
          <p:cNvSpPr>
            <a:spLocks noGrp="1"/>
          </p:cNvSpPr>
          <p:nvPr>
            <p:ph type="sldNum" sz="quarter" idx="10"/>
          </p:nvPr>
        </p:nvSpPr>
        <p:spPr/>
        <p:txBody>
          <a:bodyPr/>
          <a:lstStyle>
            <a:lvl1pPr>
              <a:defRPr/>
            </a:lvl1pPr>
          </a:lstStyle>
          <a:p>
            <a:pPr>
              <a:defRPr/>
            </a:pPr>
            <a:fld id="{AF2DAFCB-20D8-4159-8663-D171F6C59446}" type="slidenum">
              <a:rPr lang="es-ES"/>
              <a:pPr>
                <a:defRPr/>
              </a:pPr>
              <a:t>‹Nº›</a:t>
            </a:fld>
            <a:endParaRPr lang="es-ES"/>
          </a:p>
        </p:txBody>
      </p:sp>
    </p:spTree>
    <p:extLst>
      <p:ext uri="{BB962C8B-B14F-4D97-AF65-F5344CB8AC3E}">
        <p14:creationId xmlns:p14="http://schemas.microsoft.com/office/powerpoint/2010/main" val="17751568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contenido"/>
          <p:cNvSpPr>
            <a:spLocks noGrp="1"/>
          </p:cNvSpPr>
          <p:nvPr>
            <p:ph sz="half" idx="1"/>
          </p:nvPr>
        </p:nvSpPr>
        <p:spPr>
          <a:xfrm>
            <a:off x="457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3 Marcador de contenido"/>
          <p:cNvSpPr>
            <a:spLocks noGrp="1"/>
          </p:cNvSpPr>
          <p:nvPr>
            <p:ph sz="half" idx="2"/>
          </p:nvPr>
        </p:nvSpPr>
        <p:spPr>
          <a:xfrm>
            <a:off x="4648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5 Marcador de número de diapositiva"/>
          <p:cNvSpPr>
            <a:spLocks noGrp="1"/>
          </p:cNvSpPr>
          <p:nvPr>
            <p:ph type="sldNum" sz="quarter" idx="10"/>
          </p:nvPr>
        </p:nvSpPr>
        <p:spPr/>
        <p:txBody>
          <a:bodyPr/>
          <a:lstStyle>
            <a:lvl1pPr>
              <a:defRPr/>
            </a:lvl1pPr>
          </a:lstStyle>
          <a:p>
            <a:pPr>
              <a:defRPr/>
            </a:pPr>
            <a:fld id="{AA715695-15CC-472B-AAB8-5DBFE918FEA3}" type="slidenum">
              <a:rPr lang="es-ES"/>
              <a:pPr>
                <a:defRPr/>
              </a:pPr>
              <a:t>‹Nº›</a:t>
            </a:fld>
            <a:endParaRPr lang="es-ES"/>
          </a:p>
        </p:txBody>
      </p:sp>
    </p:spTree>
    <p:extLst>
      <p:ext uri="{BB962C8B-B14F-4D97-AF65-F5344CB8AC3E}">
        <p14:creationId xmlns:p14="http://schemas.microsoft.com/office/powerpoint/2010/main" val="2512443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245225"/>
            <a:ext cx="2133600" cy="476250"/>
          </a:xfrm>
          <a:prstGeom prst="rect">
            <a:avLst/>
          </a:prstGeom>
        </p:spPr>
        <p:txBody>
          <a:bodyPr/>
          <a:lstStyle>
            <a:lvl1pPr>
              <a:defRPr>
                <a:latin typeface="Arial" charset="0"/>
              </a:defRPr>
            </a:lvl1pPr>
          </a:lstStyle>
          <a:p>
            <a:pPr>
              <a:defRPr/>
            </a:pPr>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a:xfrm>
            <a:off x="6553200" y="6245225"/>
            <a:ext cx="2133600" cy="476250"/>
          </a:xfrm>
          <a:prstGeom prst="rect">
            <a:avLst/>
          </a:prstGeom>
        </p:spPr>
        <p:txBody>
          <a:bodyPr/>
          <a:lstStyle>
            <a:lvl1pPr>
              <a:defRPr>
                <a:latin typeface="Arial" charset="0"/>
              </a:defRPr>
            </a:lvl1pPr>
          </a:lstStyle>
          <a:p>
            <a:pPr>
              <a:defRPr/>
            </a:pPr>
            <a:fld id="{3C1EAD7C-A847-4C8A-8C49-9CB3FFBF504B}" type="slidenum">
              <a:rPr lang="es-ES"/>
              <a:pPr>
                <a:defRPr/>
              </a:pPr>
              <a:t>‹Nº›</a:t>
            </a:fld>
            <a:endParaRPr lang="es-ES"/>
          </a:p>
        </p:txBody>
      </p:sp>
    </p:spTree>
    <p:extLst>
      <p:ext uri="{BB962C8B-B14F-4D97-AF65-F5344CB8AC3E}">
        <p14:creationId xmlns:p14="http://schemas.microsoft.com/office/powerpoint/2010/main" val="24769002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n-GB"/>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5 Marcador de número de diapositiva"/>
          <p:cNvSpPr>
            <a:spLocks noGrp="1"/>
          </p:cNvSpPr>
          <p:nvPr>
            <p:ph type="sldNum" sz="quarter" idx="10"/>
          </p:nvPr>
        </p:nvSpPr>
        <p:spPr/>
        <p:txBody>
          <a:bodyPr/>
          <a:lstStyle>
            <a:lvl1pPr>
              <a:defRPr/>
            </a:lvl1pPr>
          </a:lstStyle>
          <a:p>
            <a:pPr>
              <a:defRPr/>
            </a:pPr>
            <a:fld id="{B8A65C46-DB85-4BD9-8A40-46E26435D66F}" type="slidenum">
              <a:rPr lang="es-ES"/>
              <a:pPr>
                <a:defRPr/>
              </a:pPr>
              <a:t>‹Nº›</a:t>
            </a:fld>
            <a:endParaRPr lang="es-ES"/>
          </a:p>
        </p:txBody>
      </p:sp>
    </p:spTree>
    <p:extLst>
      <p:ext uri="{BB962C8B-B14F-4D97-AF65-F5344CB8AC3E}">
        <p14:creationId xmlns:p14="http://schemas.microsoft.com/office/powerpoint/2010/main" val="19976233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5 Marcador de número de diapositiva"/>
          <p:cNvSpPr>
            <a:spLocks noGrp="1"/>
          </p:cNvSpPr>
          <p:nvPr>
            <p:ph type="sldNum" sz="quarter" idx="10"/>
          </p:nvPr>
        </p:nvSpPr>
        <p:spPr/>
        <p:txBody>
          <a:bodyPr/>
          <a:lstStyle>
            <a:lvl1pPr>
              <a:defRPr/>
            </a:lvl1pPr>
          </a:lstStyle>
          <a:p>
            <a:pPr>
              <a:defRPr/>
            </a:pPr>
            <a:fld id="{87F01ED2-B2E9-45A1-AA68-960AFCE4DAA3}" type="slidenum">
              <a:rPr lang="es-ES"/>
              <a:pPr>
                <a:defRPr/>
              </a:pPr>
              <a:t>‹Nº›</a:t>
            </a:fld>
            <a:endParaRPr lang="es-ES"/>
          </a:p>
        </p:txBody>
      </p:sp>
    </p:spTree>
    <p:extLst>
      <p:ext uri="{BB962C8B-B14F-4D97-AF65-F5344CB8AC3E}">
        <p14:creationId xmlns:p14="http://schemas.microsoft.com/office/powerpoint/2010/main" val="13017961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5 Marcador de número de diapositiva"/>
          <p:cNvSpPr>
            <a:spLocks noGrp="1"/>
          </p:cNvSpPr>
          <p:nvPr>
            <p:ph type="sldNum" sz="quarter" idx="10"/>
          </p:nvPr>
        </p:nvSpPr>
        <p:spPr/>
        <p:txBody>
          <a:bodyPr/>
          <a:lstStyle>
            <a:lvl1pPr>
              <a:defRPr/>
            </a:lvl1pPr>
          </a:lstStyle>
          <a:p>
            <a:pPr>
              <a:defRPr/>
            </a:pPr>
            <a:fld id="{1D8F0AD0-E46E-4BB7-9838-FAB980A81DD4}" type="slidenum">
              <a:rPr lang="es-ES"/>
              <a:pPr>
                <a:defRPr/>
              </a:pPr>
              <a:t>‹Nº›</a:t>
            </a:fld>
            <a:endParaRPr lang="es-ES"/>
          </a:p>
        </p:txBody>
      </p:sp>
    </p:spTree>
    <p:extLst>
      <p:ext uri="{BB962C8B-B14F-4D97-AF65-F5344CB8AC3E}">
        <p14:creationId xmlns:p14="http://schemas.microsoft.com/office/powerpoint/2010/main" val="30509336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n-GB"/>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5 Marcador de número de diapositiva"/>
          <p:cNvSpPr>
            <a:spLocks noGrp="1"/>
          </p:cNvSpPr>
          <p:nvPr>
            <p:ph type="sldNum" sz="quarter" idx="10"/>
          </p:nvPr>
        </p:nvSpPr>
        <p:spPr/>
        <p:txBody>
          <a:bodyPr/>
          <a:lstStyle>
            <a:lvl1pPr>
              <a:defRPr/>
            </a:lvl1pPr>
          </a:lstStyle>
          <a:p>
            <a:pPr>
              <a:defRPr/>
            </a:pPr>
            <a:fld id="{83A1669B-6152-4576-9342-25DDE935A569}" type="slidenum">
              <a:rPr lang="es-ES"/>
              <a:pPr>
                <a:defRPr/>
              </a:pPr>
              <a:t>‹Nº›</a:t>
            </a:fld>
            <a:endParaRPr lang="es-ES"/>
          </a:p>
        </p:txBody>
      </p:sp>
    </p:spTree>
    <p:extLst>
      <p:ext uri="{BB962C8B-B14F-4D97-AF65-F5344CB8AC3E}">
        <p14:creationId xmlns:p14="http://schemas.microsoft.com/office/powerpoint/2010/main" val="15172584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n-GB"/>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GB"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5 Marcador de número de diapositiva"/>
          <p:cNvSpPr>
            <a:spLocks noGrp="1"/>
          </p:cNvSpPr>
          <p:nvPr>
            <p:ph type="sldNum" sz="quarter" idx="10"/>
          </p:nvPr>
        </p:nvSpPr>
        <p:spPr/>
        <p:txBody>
          <a:bodyPr/>
          <a:lstStyle>
            <a:lvl1pPr>
              <a:defRPr/>
            </a:lvl1pPr>
          </a:lstStyle>
          <a:p>
            <a:pPr>
              <a:defRPr/>
            </a:pPr>
            <a:fld id="{97A20B3B-B04F-4717-B577-D0F1D40DF164}" type="slidenum">
              <a:rPr lang="es-ES"/>
              <a:pPr>
                <a:defRPr/>
              </a:pPr>
              <a:t>‹Nº›</a:t>
            </a:fld>
            <a:endParaRPr lang="es-ES"/>
          </a:p>
        </p:txBody>
      </p:sp>
    </p:spTree>
    <p:extLst>
      <p:ext uri="{BB962C8B-B14F-4D97-AF65-F5344CB8AC3E}">
        <p14:creationId xmlns:p14="http://schemas.microsoft.com/office/powerpoint/2010/main" val="13045751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6E942376-0A3C-49D5-BF26-7803704283B3}" type="slidenum">
              <a:rPr lang="es-ES"/>
              <a:pPr>
                <a:defRPr/>
              </a:pPr>
              <a:t>‹Nº›</a:t>
            </a:fld>
            <a:endParaRPr lang="es-ES"/>
          </a:p>
        </p:txBody>
      </p:sp>
    </p:spTree>
    <p:extLst>
      <p:ext uri="{BB962C8B-B14F-4D97-AF65-F5344CB8AC3E}">
        <p14:creationId xmlns:p14="http://schemas.microsoft.com/office/powerpoint/2010/main" val="34195938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602287"/>
          </a:xfrm>
        </p:spPr>
        <p:txBody>
          <a:bodyPr vert="eaVert"/>
          <a:lstStyle/>
          <a:p>
            <a:r>
              <a:rPr lang="es-ES"/>
              <a:t>Haga clic para modificar el estilo de título del patrón</a:t>
            </a:r>
            <a:endParaRPr lang="en-GB"/>
          </a:p>
        </p:txBody>
      </p:sp>
      <p:sp>
        <p:nvSpPr>
          <p:cNvPr id="3" name="2 Marcador de texto vertical"/>
          <p:cNvSpPr>
            <a:spLocks noGrp="1"/>
          </p:cNvSpPr>
          <p:nvPr>
            <p:ph type="body" orient="vert" idx="1"/>
          </p:nvPr>
        </p:nvSpPr>
        <p:spPr>
          <a:xfrm>
            <a:off x="457200" y="274638"/>
            <a:ext cx="6019800" cy="560228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CA7A8FA6-5596-4F1D-A67F-6FCABB46A258}" type="slidenum">
              <a:rPr lang="es-ES"/>
              <a:pPr>
                <a:defRPr/>
              </a:pPr>
              <a:t>‹Nº›</a:t>
            </a:fld>
            <a:endParaRPr lang="es-ES"/>
          </a:p>
        </p:txBody>
      </p:sp>
    </p:spTree>
    <p:extLst>
      <p:ext uri="{BB962C8B-B14F-4D97-AF65-F5344CB8AC3E}">
        <p14:creationId xmlns:p14="http://schemas.microsoft.com/office/powerpoint/2010/main" val="29205214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n-GB"/>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07EC9451-65FD-46B6-B4A3-4023C8FB3B5F}" type="slidenum">
              <a:rPr lang="es-ES"/>
              <a:pPr>
                <a:defRPr/>
              </a:pPr>
              <a:t>‹Nº›</a:t>
            </a:fld>
            <a:endParaRPr lang="es-ES"/>
          </a:p>
        </p:txBody>
      </p:sp>
    </p:spTree>
    <p:extLst>
      <p:ext uri="{BB962C8B-B14F-4D97-AF65-F5344CB8AC3E}">
        <p14:creationId xmlns:p14="http://schemas.microsoft.com/office/powerpoint/2010/main" val="14959487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B6D57006-5BA6-491B-A741-E8A56FC9AC36}" type="slidenum">
              <a:rPr lang="es-ES"/>
              <a:pPr>
                <a:defRPr/>
              </a:pPr>
              <a:t>‹Nº›</a:t>
            </a:fld>
            <a:endParaRPr lang="es-ES"/>
          </a:p>
        </p:txBody>
      </p:sp>
    </p:spTree>
    <p:extLst>
      <p:ext uri="{BB962C8B-B14F-4D97-AF65-F5344CB8AC3E}">
        <p14:creationId xmlns:p14="http://schemas.microsoft.com/office/powerpoint/2010/main" val="5179474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n-GB"/>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5 Marcador de número de diapositiva"/>
          <p:cNvSpPr>
            <a:spLocks noGrp="1"/>
          </p:cNvSpPr>
          <p:nvPr>
            <p:ph type="sldNum" sz="quarter" idx="10"/>
          </p:nvPr>
        </p:nvSpPr>
        <p:spPr/>
        <p:txBody>
          <a:bodyPr/>
          <a:lstStyle>
            <a:lvl1pPr>
              <a:defRPr/>
            </a:lvl1pPr>
          </a:lstStyle>
          <a:p>
            <a:pPr>
              <a:defRPr/>
            </a:pPr>
            <a:fld id="{7A9C29E6-B482-4870-BA01-26444ED18A4D}" type="slidenum">
              <a:rPr lang="es-ES"/>
              <a:pPr>
                <a:defRPr/>
              </a:pPr>
              <a:t>‹Nº›</a:t>
            </a:fld>
            <a:endParaRPr lang="es-ES"/>
          </a:p>
        </p:txBody>
      </p:sp>
    </p:spTree>
    <p:extLst>
      <p:ext uri="{BB962C8B-B14F-4D97-AF65-F5344CB8AC3E}">
        <p14:creationId xmlns:p14="http://schemas.microsoft.com/office/powerpoint/2010/main" val="3010050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8E4F8FE1-F1E2-4BA1-9629-EF415DAE6A33}"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5A25E73-DE30-4C29-9CDA-B225E702778C}" type="slidenum">
              <a:rPr lang="es-ES"/>
              <a:pPr>
                <a:defRPr/>
              </a:pPr>
              <a:t>‹Nº›</a:t>
            </a:fld>
            <a:endParaRPr lang="es-ES"/>
          </a:p>
        </p:txBody>
      </p:sp>
    </p:spTree>
    <p:extLst>
      <p:ext uri="{BB962C8B-B14F-4D97-AF65-F5344CB8AC3E}">
        <p14:creationId xmlns:p14="http://schemas.microsoft.com/office/powerpoint/2010/main" val="173335135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contenido"/>
          <p:cNvSpPr>
            <a:spLocks noGrp="1"/>
          </p:cNvSpPr>
          <p:nvPr>
            <p:ph sz="half" idx="1"/>
          </p:nvPr>
        </p:nvSpPr>
        <p:spPr>
          <a:xfrm>
            <a:off x="457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3 Marcador de contenido"/>
          <p:cNvSpPr>
            <a:spLocks noGrp="1"/>
          </p:cNvSpPr>
          <p:nvPr>
            <p:ph sz="half" idx="2"/>
          </p:nvPr>
        </p:nvSpPr>
        <p:spPr>
          <a:xfrm>
            <a:off x="4648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5 Marcador de número de diapositiva"/>
          <p:cNvSpPr>
            <a:spLocks noGrp="1"/>
          </p:cNvSpPr>
          <p:nvPr>
            <p:ph type="sldNum" sz="quarter" idx="10"/>
          </p:nvPr>
        </p:nvSpPr>
        <p:spPr/>
        <p:txBody>
          <a:bodyPr/>
          <a:lstStyle>
            <a:lvl1pPr>
              <a:defRPr/>
            </a:lvl1pPr>
          </a:lstStyle>
          <a:p>
            <a:pPr>
              <a:defRPr/>
            </a:pPr>
            <a:fld id="{4966FF3A-31C7-4E60-AE66-1DC0A660B619}" type="slidenum">
              <a:rPr lang="es-ES"/>
              <a:pPr>
                <a:defRPr/>
              </a:pPr>
              <a:t>‹Nº›</a:t>
            </a:fld>
            <a:endParaRPr lang="es-ES"/>
          </a:p>
        </p:txBody>
      </p:sp>
    </p:spTree>
    <p:extLst>
      <p:ext uri="{BB962C8B-B14F-4D97-AF65-F5344CB8AC3E}">
        <p14:creationId xmlns:p14="http://schemas.microsoft.com/office/powerpoint/2010/main" val="2916950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n-GB"/>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5 Marcador de número de diapositiva"/>
          <p:cNvSpPr>
            <a:spLocks noGrp="1"/>
          </p:cNvSpPr>
          <p:nvPr>
            <p:ph type="sldNum" sz="quarter" idx="10"/>
          </p:nvPr>
        </p:nvSpPr>
        <p:spPr/>
        <p:txBody>
          <a:bodyPr/>
          <a:lstStyle>
            <a:lvl1pPr>
              <a:defRPr/>
            </a:lvl1pPr>
          </a:lstStyle>
          <a:p>
            <a:pPr>
              <a:defRPr/>
            </a:pPr>
            <a:fld id="{14D60FF0-5A5E-4834-853A-6ACB3EA39F16}" type="slidenum">
              <a:rPr lang="es-ES"/>
              <a:pPr>
                <a:defRPr/>
              </a:pPr>
              <a:t>‹Nº›</a:t>
            </a:fld>
            <a:endParaRPr lang="es-ES"/>
          </a:p>
        </p:txBody>
      </p:sp>
    </p:spTree>
    <p:extLst>
      <p:ext uri="{BB962C8B-B14F-4D97-AF65-F5344CB8AC3E}">
        <p14:creationId xmlns:p14="http://schemas.microsoft.com/office/powerpoint/2010/main" val="13481208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5 Marcador de número de diapositiva"/>
          <p:cNvSpPr>
            <a:spLocks noGrp="1"/>
          </p:cNvSpPr>
          <p:nvPr>
            <p:ph type="sldNum" sz="quarter" idx="10"/>
          </p:nvPr>
        </p:nvSpPr>
        <p:spPr/>
        <p:txBody>
          <a:bodyPr/>
          <a:lstStyle>
            <a:lvl1pPr>
              <a:defRPr/>
            </a:lvl1pPr>
          </a:lstStyle>
          <a:p>
            <a:pPr>
              <a:defRPr/>
            </a:pPr>
            <a:fld id="{1319C24B-0FF4-46A7-A9FA-8FDFD3328062}" type="slidenum">
              <a:rPr lang="es-ES"/>
              <a:pPr>
                <a:defRPr/>
              </a:pPr>
              <a:t>‹Nº›</a:t>
            </a:fld>
            <a:endParaRPr lang="es-ES"/>
          </a:p>
        </p:txBody>
      </p:sp>
    </p:spTree>
    <p:extLst>
      <p:ext uri="{BB962C8B-B14F-4D97-AF65-F5344CB8AC3E}">
        <p14:creationId xmlns:p14="http://schemas.microsoft.com/office/powerpoint/2010/main" val="4130468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5 Marcador de número de diapositiva"/>
          <p:cNvSpPr>
            <a:spLocks noGrp="1"/>
          </p:cNvSpPr>
          <p:nvPr>
            <p:ph type="sldNum" sz="quarter" idx="10"/>
          </p:nvPr>
        </p:nvSpPr>
        <p:spPr/>
        <p:txBody>
          <a:bodyPr/>
          <a:lstStyle>
            <a:lvl1pPr>
              <a:defRPr/>
            </a:lvl1pPr>
          </a:lstStyle>
          <a:p>
            <a:pPr>
              <a:defRPr/>
            </a:pPr>
            <a:fld id="{CDEB9BE0-91DB-42FE-97BE-036C29D913A6}" type="slidenum">
              <a:rPr lang="es-ES"/>
              <a:pPr>
                <a:defRPr/>
              </a:pPr>
              <a:t>‹Nº›</a:t>
            </a:fld>
            <a:endParaRPr lang="es-ES"/>
          </a:p>
        </p:txBody>
      </p:sp>
    </p:spTree>
    <p:extLst>
      <p:ext uri="{BB962C8B-B14F-4D97-AF65-F5344CB8AC3E}">
        <p14:creationId xmlns:p14="http://schemas.microsoft.com/office/powerpoint/2010/main" val="8549532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n-GB"/>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5 Marcador de número de diapositiva"/>
          <p:cNvSpPr>
            <a:spLocks noGrp="1"/>
          </p:cNvSpPr>
          <p:nvPr>
            <p:ph type="sldNum" sz="quarter" idx="10"/>
          </p:nvPr>
        </p:nvSpPr>
        <p:spPr/>
        <p:txBody>
          <a:bodyPr/>
          <a:lstStyle>
            <a:lvl1pPr>
              <a:defRPr/>
            </a:lvl1pPr>
          </a:lstStyle>
          <a:p>
            <a:pPr>
              <a:defRPr/>
            </a:pPr>
            <a:fld id="{EDF4AA8D-049A-46C9-ACF2-FF687EA960EE}" type="slidenum">
              <a:rPr lang="es-ES"/>
              <a:pPr>
                <a:defRPr/>
              </a:pPr>
              <a:t>‹Nº›</a:t>
            </a:fld>
            <a:endParaRPr lang="es-ES"/>
          </a:p>
        </p:txBody>
      </p:sp>
    </p:spTree>
    <p:extLst>
      <p:ext uri="{BB962C8B-B14F-4D97-AF65-F5344CB8AC3E}">
        <p14:creationId xmlns:p14="http://schemas.microsoft.com/office/powerpoint/2010/main" val="19967927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n-GB"/>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GB"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5 Marcador de número de diapositiva"/>
          <p:cNvSpPr>
            <a:spLocks noGrp="1"/>
          </p:cNvSpPr>
          <p:nvPr>
            <p:ph type="sldNum" sz="quarter" idx="10"/>
          </p:nvPr>
        </p:nvSpPr>
        <p:spPr/>
        <p:txBody>
          <a:bodyPr/>
          <a:lstStyle>
            <a:lvl1pPr>
              <a:defRPr/>
            </a:lvl1pPr>
          </a:lstStyle>
          <a:p>
            <a:pPr>
              <a:defRPr/>
            </a:pPr>
            <a:fld id="{D6B94262-86A4-43D8-A689-5C212C7FB573}" type="slidenum">
              <a:rPr lang="es-ES"/>
              <a:pPr>
                <a:defRPr/>
              </a:pPr>
              <a:t>‹Nº›</a:t>
            </a:fld>
            <a:endParaRPr lang="es-ES"/>
          </a:p>
        </p:txBody>
      </p:sp>
    </p:spTree>
    <p:extLst>
      <p:ext uri="{BB962C8B-B14F-4D97-AF65-F5344CB8AC3E}">
        <p14:creationId xmlns:p14="http://schemas.microsoft.com/office/powerpoint/2010/main" val="318396156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71C0BFE9-0ECE-47A2-B023-655D03D60C64}" type="slidenum">
              <a:rPr lang="es-ES"/>
              <a:pPr>
                <a:defRPr/>
              </a:pPr>
              <a:t>‹Nº›</a:t>
            </a:fld>
            <a:endParaRPr lang="es-ES"/>
          </a:p>
        </p:txBody>
      </p:sp>
    </p:spTree>
    <p:extLst>
      <p:ext uri="{BB962C8B-B14F-4D97-AF65-F5344CB8AC3E}">
        <p14:creationId xmlns:p14="http://schemas.microsoft.com/office/powerpoint/2010/main" val="232602065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602287"/>
          </a:xfrm>
        </p:spPr>
        <p:txBody>
          <a:bodyPr vert="eaVert"/>
          <a:lstStyle/>
          <a:p>
            <a:r>
              <a:rPr lang="es-ES"/>
              <a:t>Haga clic para modificar el estilo de título del patrón</a:t>
            </a:r>
            <a:endParaRPr lang="en-GB"/>
          </a:p>
        </p:txBody>
      </p:sp>
      <p:sp>
        <p:nvSpPr>
          <p:cNvPr id="3" name="2 Marcador de texto vertical"/>
          <p:cNvSpPr>
            <a:spLocks noGrp="1"/>
          </p:cNvSpPr>
          <p:nvPr>
            <p:ph type="body" orient="vert" idx="1"/>
          </p:nvPr>
        </p:nvSpPr>
        <p:spPr>
          <a:xfrm>
            <a:off x="457200" y="274638"/>
            <a:ext cx="6019800" cy="560228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E966C69C-4EFA-43AE-95AD-67776143254C}" type="slidenum">
              <a:rPr lang="es-ES"/>
              <a:pPr>
                <a:defRPr/>
              </a:pPr>
              <a:t>‹Nº›</a:t>
            </a:fld>
            <a:endParaRPr lang="es-ES"/>
          </a:p>
        </p:txBody>
      </p:sp>
    </p:spTree>
    <p:extLst>
      <p:ext uri="{BB962C8B-B14F-4D97-AF65-F5344CB8AC3E}">
        <p14:creationId xmlns:p14="http://schemas.microsoft.com/office/powerpoint/2010/main" val="30984759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n-GB"/>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56E844F6-5CA7-460C-88F2-31BC357CFDB9}" type="slidenum">
              <a:rPr lang="es-ES"/>
              <a:pPr>
                <a:defRPr/>
              </a:pPr>
              <a:t>‹Nº›</a:t>
            </a:fld>
            <a:endParaRPr lang="es-ES"/>
          </a:p>
        </p:txBody>
      </p:sp>
    </p:spTree>
    <p:extLst>
      <p:ext uri="{BB962C8B-B14F-4D97-AF65-F5344CB8AC3E}">
        <p14:creationId xmlns:p14="http://schemas.microsoft.com/office/powerpoint/2010/main" val="390571290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EC99D7D3-0242-446E-A685-193E997FA4F0}" type="slidenum">
              <a:rPr lang="es-ES"/>
              <a:pPr>
                <a:defRPr/>
              </a:pPr>
              <a:t>‹Nº›</a:t>
            </a:fld>
            <a:endParaRPr lang="es-ES"/>
          </a:p>
        </p:txBody>
      </p:sp>
    </p:spTree>
    <p:extLst>
      <p:ext uri="{BB962C8B-B14F-4D97-AF65-F5344CB8AC3E}">
        <p14:creationId xmlns:p14="http://schemas.microsoft.com/office/powerpoint/2010/main" val="2381349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9BA31CE7-A20C-4280-8D17-DD8D74786BB2}"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BD24408D-34CE-4454-8674-7769C56C746F}" type="slidenum">
              <a:rPr lang="es-ES"/>
              <a:pPr>
                <a:defRPr/>
              </a:pPr>
              <a:t>‹Nº›</a:t>
            </a:fld>
            <a:endParaRPr lang="es-ES"/>
          </a:p>
        </p:txBody>
      </p:sp>
    </p:spTree>
    <p:extLst>
      <p:ext uri="{BB962C8B-B14F-4D97-AF65-F5344CB8AC3E}">
        <p14:creationId xmlns:p14="http://schemas.microsoft.com/office/powerpoint/2010/main" val="232763736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n-GB"/>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5 Marcador de número de diapositiva"/>
          <p:cNvSpPr>
            <a:spLocks noGrp="1"/>
          </p:cNvSpPr>
          <p:nvPr>
            <p:ph type="sldNum" sz="quarter" idx="10"/>
          </p:nvPr>
        </p:nvSpPr>
        <p:spPr/>
        <p:txBody>
          <a:bodyPr/>
          <a:lstStyle>
            <a:lvl1pPr>
              <a:defRPr/>
            </a:lvl1pPr>
          </a:lstStyle>
          <a:p>
            <a:pPr>
              <a:defRPr/>
            </a:pPr>
            <a:fld id="{3E258B7C-470A-469F-AB4A-0FAAAA1B491A}" type="slidenum">
              <a:rPr lang="es-ES"/>
              <a:pPr>
                <a:defRPr/>
              </a:pPr>
              <a:t>‹Nº›</a:t>
            </a:fld>
            <a:endParaRPr lang="es-ES"/>
          </a:p>
        </p:txBody>
      </p:sp>
    </p:spTree>
    <p:extLst>
      <p:ext uri="{BB962C8B-B14F-4D97-AF65-F5344CB8AC3E}">
        <p14:creationId xmlns:p14="http://schemas.microsoft.com/office/powerpoint/2010/main" val="19485140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contenido"/>
          <p:cNvSpPr>
            <a:spLocks noGrp="1"/>
          </p:cNvSpPr>
          <p:nvPr>
            <p:ph sz="half" idx="1"/>
          </p:nvPr>
        </p:nvSpPr>
        <p:spPr>
          <a:xfrm>
            <a:off x="457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3 Marcador de contenido"/>
          <p:cNvSpPr>
            <a:spLocks noGrp="1"/>
          </p:cNvSpPr>
          <p:nvPr>
            <p:ph sz="half" idx="2"/>
          </p:nvPr>
        </p:nvSpPr>
        <p:spPr>
          <a:xfrm>
            <a:off x="4648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5 Marcador de número de diapositiva"/>
          <p:cNvSpPr>
            <a:spLocks noGrp="1"/>
          </p:cNvSpPr>
          <p:nvPr>
            <p:ph type="sldNum" sz="quarter" idx="10"/>
          </p:nvPr>
        </p:nvSpPr>
        <p:spPr/>
        <p:txBody>
          <a:bodyPr/>
          <a:lstStyle>
            <a:lvl1pPr>
              <a:defRPr/>
            </a:lvl1pPr>
          </a:lstStyle>
          <a:p>
            <a:pPr>
              <a:defRPr/>
            </a:pPr>
            <a:fld id="{355C5D38-736B-4A51-A93D-0B7F9610CAD7}" type="slidenum">
              <a:rPr lang="es-ES"/>
              <a:pPr>
                <a:defRPr/>
              </a:pPr>
              <a:t>‹Nº›</a:t>
            </a:fld>
            <a:endParaRPr lang="es-ES"/>
          </a:p>
        </p:txBody>
      </p:sp>
    </p:spTree>
    <p:extLst>
      <p:ext uri="{BB962C8B-B14F-4D97-AF65-F5344CB8AC3E}">
        <p14:creationId xmlns:p14="http://schemas.microsoft.com/office/powerpoint/2010/main" val="3160081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n-GB"/>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5 Marcador de número de diapositiva"/>
          <p:cNvSpPr>
            <a:spLocks noGrp="1"/>
          </p:cNvSpPr>
          <p:nvPr>
            <p:ph type="sldNum" sz="quarter" idx="10"/>
          </p:nvPr>
        </p:nvSpPr>
        <p:spPr/>
        <p:txBody>
          <a:bodyPr/>
          <a:lstStyle>
            <a:lvl1pPr>
              <a:defRPr/>
            </a:lvl1pPr>
          </a:lstStyle>
          <a:p>
            <a:pPr>
              <a:defRPr/>
            </a:pPr>
            <a:fld id="{53FF25C3-71EF-4691-8971-2B0C90E54A1E}" type="slidenum">
              <a:rPr lang="es-ES"/>
              <a:pPr>
                <a:defRPr/>
              </a:pPr>
              <a:t>‹Nº›</a:t>
            </a:fld>
            <a:endParaRPr lang="es-ES"/>
          </a:p>
        </p:txBody>
      </p:sp>
    </p:spTree>
    <p:extLst>
      <p:ext uri="{BB962C8B-B14F-4D97-AF65-F5344CB8AC3E}">
        <p14:creationId xmlns:p14="http://schemas.microsoft.com/office/powerpoint/2010/main" val="161160919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5 Marcador de número de diapositiva"/>
          <p:cNvSpPr>
            <a:spLocks noGrp="1"/>
          </p:cNvSpPr>
          <p:nvPr>
            <p:ph type="sldNum" sz="quarter" idx="10"/>
          </p:nvPr>
        </p:nvSpPr>
        <p:spPr/>
        <p:txBody>
          <a:bodyPr/>
          <a:lstStyle>
            <a:lvl1pPr>
              <a:defRPr/>
            </a:lvl1pPr>
          </a:lstStyle>
          <a:p>
            <a:pPr>
              <a:defRPr/>
            </a:pPr>
            <a:fld id="{05E2F5AC-782A-4477-85EA-CBC9BE9409C5}" type="slidenum">
              <a:rPr lang="es-ES"/>
              <a:pPr>
                <a:defRPr/>
              </a:pPr>
              <a:t>‹Nº›</a:t>
            </a:fld>
            <a:endParaRPr lang="es-ES"/>
          </a:p>
        </p:txBody>
      </p:sp>
    </p:spTree>
    <p:extLst>
      <p:ext uri="{BB962C8B-B14F-4D97-AF65-F5344CB8AC3E}">
        <p14:creationId xmlns:p14="http://schemas.microsoft.com/office/powerpoint/2010/main" val="125540131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5 Marcador de número de diapositiva"/>
          <p:cNvSpPr>
            <a:spLocks noGrp="1"/>
          </p:cNvSpPr>
          <p:nvPr>
            <p:ph type="sldNum" sz="quarter" idx="10"/>
          </p:nvPr>
        </p:nvSpPr>
        <p:spPr/>
        <p:txBody>
          <a:bodyPr/>
          <a:lstStyle>
            <a:lvl1pPr>
              <a:defRPr/>
            </a:lvl1pPr>
          </a:lstStyle>
          <a:p>
            <a:pPr>
              <a:defRPr/>
            </a:pPr>
            <a:fld id="{65D7646B-6234-486A-87C7-D29F8C484182}" type="slidenum">
              <a:rPr lang="es-ES"/>
              <a:pPr>
                <a:defRPr/>
              </a:pPr>
              <a:t>‹Nº›</a:t>
            </a:fld>
            <a:endParaRPr lang="es-ES"/>
          </a:p>
        </p:txBody>
      </p:sp>
    </p:spTree>
    <p:extLst>
      <p:ext uri="{BB962C8B-B14F-4D97-AF65-F5344CB8AC3E}">
        <p14:creationId xmlns:p14="http://schemas.microsoft.com/office/powerpoint/2010/main" val="44595021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n-GB"/>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5 Marcador de número de diapositiva"/>
          <p:cNvSpPr>
            <a:spLocks noGrp="1"/>
          </p:cNvSpPr>
          <p:nvPr>
            <p:ph type="sldNum" sz="quarter" idx="10"/>
          </p:nvPr>
        </p:nvSpPr>
        <p:spPr/>
        <p:txBody>
          <a:bodyPr/>
          <a:lstStyle>
            <a:lvl1pPr>
              <a:defRPr/>
            </a:lvl1pPr>
          </a:lstStyle>
          <a:p>
            <a:pPr>
              <a:defRPr/>
            </a:pPr>
            <a:fld id="{F01BFEAA-3AC1-4334-AAFA-7A22756C1E74}" type="slidenum">
              <a:rPr lang="es-ES"/>
              <a:pPr>
                <a:defRPr/>
              </a:pPr>
              <a:t>‹Nº›</a:t>
            </a:fld>
            <a:endParaRPr lang="es-ES"/>
          </a:p>
        </p:txBody>
      </p:sp>
    </p:spTree>
    <p:extLst>
      <p:ext uri="{BB962C8B-B14F-4D97-AF65-F5344CB8AC3E}">
        <p14:creationId xmlns:p14="http://schemas.microsoft.com/office/powerpoint/2010/main" val="39782723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n-GB"/>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GB"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5 Marcador de número de diapositiva"/>
          <p:cNvSpPr>
            <a:spLocks noGrp="1"/>
          </p:cNvSpPr>
          <p:nvPr>
            <p:ph type="sldNum" sz="quarter" idx="10"/>
          </p:nvPr>
        </p:nvSpPr>
        <p:spPr/>
        <p:txBody>
          <a:bodyPr/>
          <a:lstStyle>
            <a:lvl1pPr>
              <a:defRPr/>
            </a:lvl1pPr>
          </a:lstStyle>
          <a:p>
            <a:pPr>
              <a:defRPr/>
            </a:pPr>
            <a:fld id="{7A0A1879-5A5E-4C3B-B37E-0D8D2DC1828B}" type="slidenum">
              <a:rPr lang="es-ES"/>
              <a:pPr>
                <a:defRPr/>
              </a:pPr>
              <a:t>‹Nº›</a:t>
            </a:fld>
            <a:endParaRPr lang="es-ES"/>
          </a:p>
        </p:txBody>
      </p:sp>
    </p:spTree>
    <p:extLst>
      <p:ext uri="{BB962C8B-B14F-4D97-AF65-F5344CB8AC3E}">
        <p14:creationId xmlns:p14="http://schemas.microsoft.com/office/powerpoint/2010/main" val="107486296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307E02DF-FAF2-45FE-A21C-976838BC411E}" type="slidenum">
              <a:rPr lang="es-ES"/>
              <a:pPr>
                <a:defRPr/>
              </a:pPr>
              <a:t>‹Nº›</a:t>
            </a:fld>
            <a:endParaRPr lang="es-ES"/>
          </a:p>
        </p:txBody>
      </p:sp>
    </p:spTree>
    <p:extLst>
      <p:ext uri="{BB962C8B-B14F-4D97-AF65-F5344CB8AC3E}">
        <p14:creationId xmlns:p14="http://schemas.microsoft.com/office/powerpoint/2010/main" val="43799286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602287"/>
          </a:xfrm>
        </p:spPr>
        <p:txBody>
          <a:bodyPr vert="eaVert"/>
          <a:lstStyle/>
          <a:p>
            <a:r>
              <a:rPr lang="es-ES"/>
              <a:t>Haga clic para modificar el estilo de título del patrón</a:t>
            </a:r>
            <a:endParaRPr lang="en-GB"/>
          </a:p>
        </p:txBody>
      </p:sp>
      <p:sp>
        <p:nvSpPr>
          <p:cNvPr id="3" name="2 Marcador de texto vertical"/>
          <p:cNvSpPr>
            <a:spLocks noGrp="1"/>
          </p:cNvSpPr>
          <p:nvPr>
            <p:ph type="body" orient="vert" idx="1"/>
          </p:nvPr>
        </p:nvSpPr>
        <p:spPr>
          <a:xfrm>
            <a:off x="457200" y="274638"/>
            <a:ext cx="6019800" cy="560228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FDDB4B71-6A3F-4F6E-8573-C8CF66965206}" type="slidenum">
              <a:rPr lang="es-ES"/>
              <a:pPr>
                <a:defRPr/>
              </a:pPr>
              <a:t>‹Nº›</a:t>
            </a:fld>
            <a:endParaRPr lang="es-ES"/>
          </a:p>
        </p:txBody>
      </p:sp>
    </p:spTree>
    <p:extLst>
      <p:ext uri="{BB962C8B-B14F-4D97-AF65-F5344CB8AC3E}">
        <p14:creationId xmlns:p14="http://schemas.microsoft.com/office/powerpoint/2010/main" val="266346698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n-GB"/>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9E4721C3-ED5E-46C3-8C94-9F8F1A9221F2}" type="slidenum">
              <a:rPr lang="es-ES"/>
              <a:pPr>
                <a:defRPr/>
              </a:pPr>
              <a:t>‹Nº›</a:t>
            </a:fld>
            <a:endParaRPr lang="es-ES"/>
          </a:p>
        </p:txBody>
      </p:sp>
    </p:spTree>
    <p:extLst>
      <p:ext uri="{BB962C8B-B14F-4D97-AF65-F5344CB8AC3E}">
        <p14:creationId xmlns:p14="http://schemas.microsoft.com/office/powerpoint/2010/main" val="325941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F0409AB-E590-428A-A48F-814447A48EFC}"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898A134-8B0D-4BB2-B156-FD4A76C252B1}" type="slidenum">
              <a:rPr lang="es-ES"/>
              <a:pPr>
                <a:defRPr/>
              </a:pPr>
              <a:t>‹Nº›</a:t>
            </a:fld>
            <a:endParaRPr lang="es-ES"/>
          </a:p>
        </p:txBody>
      </p:sp>
    </p:spTree>
    <p:extLst>
      <p:ext uri="{BB962C8B-B14F-4D97-AF65-F5344CB8AC3E}">
        <p14:creationId xmlns:p14="http://schemas.microsoft.com/office/powerpoint/2010/main" val="312061907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3829CC20-6588-4866-AAF0-2B7CE04E00B2}" type="slidenum">
              <a:rPr lang="es-ES"/>
              <a:pPr>
                <a:defRPr/>
              </a:pPr>
              <a:t>‹Nº›</a:t>
            </a:fld>
            <a:endParaRPr lang="es-ES"/>
          </a:p>
        </p:txBody>
      </p:sp>
    </p:spTree>
    <p:extLst>
      <p:ext uri="{BB962C8B-B14F-4D97-AF65-F5344CB8AC3E}">
        <p14:creationId xmlns:p14="http://schemas.microsoft.com/office/powerpoint/2010/main" val="73855070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n-GB"/>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5 Marcador de número de diapositiva"/>
          <p:cNvSpPr>
            <a:spLocks noGrp="1"/>
          </p:cNvSpPr>
          <p:nvPr>
            <p:ph type="sldNum" sz="quarter" idx="10"/>
          </p:nvPr>
        </p:nvSpPr>
        <p:spPr/>
        <p:txBody>
          <a:bodyPr/>
          <a:lstStyle>
            <a:lvl1pPr>
              <a:defRPr/>
            </a:lvl1pPr>
          </a:lstStyle>
          <a:p>
            <a:pPr>
              <a:defRPr/>
            </a:pPr>
            <a:fld id="{B6169E04-50E3-4D8E-B931-7BF74ED42190}" type="slidenum">
              <a:rPr lang="es-ES"/>
              <a:pPr>
                <a:defRPr/>
              </a:pPr>
              <a:t>‹Nº›</a:t>
            </a:fld>
            <a:endParaRPr lang="es-ES"/>
          </a:p>
        </p:txBody>
      </p:sp>
    </p:spTree>
    <p:extLst>
      <p:ext uri="{BB962C8B-B14F-4D97-AF65-F5344CB8AC3E}">
        <p14:creationId xmlns:p14="http://schemas.microsoft.com/office/powerpoint/2010/main" val="352934352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contenido"/>
          <p:cNvSpPr>
            <a:spLocks noGrp="1"/>
          </p:cNvSpPr>
          <p:nvPr>
            <p:ph sz="half" idx="1"/>
          </p:nvPr>
        </p:nvSpPr>
        <p:spPr>
          <a:xfrm>
            <a:off x="457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3 Marcador de contenido"/>
          <p:cNvSpPr>
            <a:spLocks noGrp="1"/>
          </p:cNvSpPr>
          <p:nvPr>
            <p:ph sz="half" idx="2"/>
          </p:nvPr>
        </p:nvSpPr>
        <p:spPr>
          <a:xfrm>
            <a:off x="4648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5 Marcador de número de diapositiva"/>
          <p:cNvSpPr>
            <a:spLocks noGrp="1"/>
          </p:cNvSpPr>
          <p:nvPr>
            <p:ph type="sldNum" sz="quarter" idx="10"/>
          </p:nvPr>
        </p:nvSpPr>
        <p:spPr/>
        <p:txBody>
          <a:bodyPr/>
          <a:lstStyle>
            <a:lvl1pPr>
              <a:defRPr/>
            </a:lvl1pPr>
          </a:lstStyle>
          <a:p>
            <a:pPr>
              <a:defRPr/>
            </a:pPr>
            <a:fld id="{46AA7BEB-D30C-473D-B30A-585F7091FC30}" type="slidenum">
              <a:rPr lang="es-ES"/>
              <a:pPr>
                <a:defRPr/>
              </a:pPr>
              <a:t>‹Nº›</a:t>
            </a:fld>
            <a:endParaRPr lang="es-ES"/>
          </a:p>
        </p:txBody>
      </p:sp>
    </p:spTree>
    <p:extLst>
      <p:ext uri="{BB962C8B-B14F-4D97-AF65-F5344CB8AC3E}">
        <p14:creationId xmlns:p14="http://schemas.microsoft.com/office/powerpoint/2010/main" val="31991212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n-GB"/>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5 Marcador de número de diapositiva"/>
          <p:cNvSpPr>
            <a:spLocks noGrp="1"/>
          </p:cNvSpPr>
          <p:nvPr>
            <p:ph type="sldNum" sz="quarter" idx="10"/>
          </p:nvPr>
        </p:nvSpPr>
        <p:spPr/>
        <p:txBody>
          <a:bodyPr/>
          <a:lstStyle>
            <a:lvl1pPr>
              <a:defRPr/>
            </a:lvl1pPr>
          </a:lstStyle>
          <a:p>
            <a:pPr>
              <a:defRPr/>
            </a:pPr>
            <a:fld id="{BB1136A7-1A57-44C9-94CE-60D0F1FEF19A}" type="slidenum">
              <a:rPr lang="es-ES"/>
              <a:pPr>
                <a:defRPr/>
              </a:pPr>
              <a:t>‹Nº›</a:t>
            </a:fld>
            <a:endParaRPr lang="es-ES"/>
          </a:p>
        </p:txBody>
      </p:sp>
    </p:spTree>
    <p:extLst>
      <p:ext uri="{BB962C8B-B14F-4D97-AF65-F5344CB8AC3E}">
        <p14:creationId xmlns:p14="http://schemas.microsoft.com/office/powerpoint/2010/main" val="953648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5 Marcador de número de diapositiva"/>
          <p:cNvSpPr>
            <a:spLocks noGrp="1"/>
          </p:cNvSpPr>
          <p:nvPr>
            <p:ph type="sldNum" sz="quarter" idx="10"/>
          </p:nvPr>
        </p:nvSpPr>
        <p:spPr/>
        <p:txBody>
          <a:bodyPr/>
          <a:lstStyle>
            <a:lvl1pPr>
              <a:defRPr/>
            </a:lvl1pPr>
          </a:lstStyle>
          <a:p>
            <a:pPr>
              <a:defRPr/>
            </a:pPr>
            <a:fld id="{AB819B1E-A9FB-4EB2-8FC1-FC04DBDEB442}" type="slidenum">
              <a:rPr lang="es-ES"/>
              <a:pPr>
                <a:defRPr/>
              </a:pPr>
              <a:t>‹Nº›</a:t>
            </a:fld>
            <a:endParaRPr lang="es-ES"/>
          </a:p>
        </p:txBody>
      </p:sp>
    </p:spTree>
    <p:extLst>
      <p:ext uri="{BB962C8B-B14F-4D97-AF65-F5344CB8AC3E}">
        <p14:creationId xmlns:p14="http://schemas.microsoft.com/office/powerpoint/2010/main" val="27974590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5 Marcador de número de diapositiva"/>
          <p:cNvSpPr>
            <a:spLocks noGrp="1"/>
          </p:cNvSpPr>
          <p:nvPr>
            <p:ph type="sldNum" sz="quarter" idx="10"/>
          </p:nvPr>
        </p:nvSpPr>
        <p:spPr/>
        <p:txBody>
          <a:bodyPr/>
          <a:lstStyle>
            <a:lvl1pPr>
              <a:defRPr/>
            </a:lvl1pPr>
          </a:lstStyle>
          <a:p>
            <a:pPr>
              <a:defRPr/>
            </a:pPr>
            <a:fld id="{78D362A8-8F62-43D1-A7C6-B1E0B283B5D2}" type="slidenum">
              <a:rPr lang="es-ES"/>
              <a:pPr>
                <a:defRPr/>
              </a:pPr>
              <a:t>‹Nº›</a:t>
            </a:fld>
            <a:endParaRPr lang="es-ES"/>
          </a:p>
        </p:txBody>
      </p:sp>
    </p:spTree>
    <p:extLst>
      <p:ext uri="{BB962C8B-B14F-4D97-AF65-F5344CB8AC3E}">
        <p14:creationId xmlns:p14="http://schemas.microsoft.com/office/powerpoint/2010/main" val="111523052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n-GB"/>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5 Marcador de número de diapositiva"/>
          <p:cNvSpPr>
            <a:spLocks noGrp="1"/>
          </p:cNvSpPr>
          <p:nvPr>
            <p:ph type="sldNum" sz="quarter" idx="10"/>
          </p:nvPr>
        </p:nvSpPr>
        <p:spPr/>
        <p:txBody>
          <a:bodyPr/>
          <a:lstStyle>
            <a:lvl1pPr>
              <a:defRPr/>
            </a:lvl1pPr>
          </a:lstStyle>
          <a:p>
            <a:pPr>
              <a:defRPr/>
            </a:pPr>
            <a:fld id="{2B55E0E2-4C6A-4879-BBE1-1F3E758CC7BE}" type="slidenum">
              <a:rPr lang="es-ES"/>
              <a:pPr>
                <a:defRPr/>
              </a:pPr>
              <a:t>‹Nº›</a:t>
            </a:fld>
            <a:endParaRPr lang="es-ES"/>
          </a:p>
        </p:txBody>
      </p:sp>
    </p:spTree>
    <p:extLst>
      <p:ext uri="{BB962C8B-B14F-4D97-AF65-F5344CB8AC3E}">
        <p14:creationId xmlns:p14="http://schemas.microsoft.com/office/powerpoint/2010/main" val="281200874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n-GB"/>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GB"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5 Marcador de número de diapositiva"/>
          <p:cNvSpPr>
            <a:spLocks noGrp="1"/>
          </p:cNvSpPr>
          <p:nvPr>
            <p:ph type="sldNum" sz="quarter" idx="10"/>
          </p:nvPr>
        </p:nvSpPr>
        <p:spPr/>
        <p:txBody>
          <a:bodyPr/>
          <a:lstStyle>
            <a:lvl1pPr>
              <a:defRPr/>
            </a:lvl1pPr>
          </a:lstStyle>
          <a:p>
            <a:pPr>
              <a:defRPr/>
            </a:pPr>
            <a:fld id="{BFC5FCAE-A5A8-44A2-B13C-75937C6F94CD}" type="slidenum">
              <a:rPr lang="es-ES"/>
              <a:pPr>
                <a:defRPr/>
              </a:pPr>
              <a:t>‹Nº›</a:t>
            </a:fld>
            <a:endParaRPr lang="es-ES"/>
          </a:p>
        </p:txBody>
      </p:sp>
    </p:spTree>
    <p:extLst>
      <p:ext uri="{BB962C8B-B14F-4D97-AF65-F5344CB8AC3E}">
        <p14:creationId xmlns:p14="http://schemas.microsoft.com/office/powerpoint/2010/main" val="201463194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GB"/>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EC6EF56C-72EB-45EC-9AF6-58ABE69DB657}" type="slidenum">
              <a:rPr lang="es-ES"/>
              <a:pPr>
                <a:defRPr/>
              </a:pPr>
              <a:t>‹Nº›</a:t>
            </a:fld>
            <a:endParaRPr lang="es-ES"/>
          </a:p>
        </p:txBody>
      </p:sp>
    </p:spTree>
    <p:extLst>
      <p:ext uri="{BB962C8B-B14F-4D97-AF65-F5344CB8AC3E}">
        <p14:creationId xmlns:p14="http://schemas.microsoft.com/office/powerpoint/2010/main" val="175216863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602287"/>
          </a:xfrm>
        </p:spPr>
        <p:txBody>
          <a:bodyPr vert="eaVert"/>
          <a:lstStyle/>
          <a:p>
            <a:r>
              <a:rPr lang="es-ES"/>
              <a:t>Haga clic para modificar el estilo de título del patrón</a:t>
            </a:r>
            <a:endParaRPr lang="en-GB"/>
          </a:p>
        </p:txBody>
      </p:sp>
      <p:sp>
        <p:nvSpPr>
          <p:cNvPr id="3" name="2 Marcador de texto vertical"/>
          <p:cNvSpPr>
            <a:spLocks noGrp="1"/>
          </p:cNvSpPr>
          <p:nvPr>
            <p:ph type="body" orient="vert" idx="1"/>
          </p:nvPr>
        </p:nvSpPr>
        <p:spPr>
          <a:xfrm>
            <a:off x="457200" y="274638"/>
            <a:ext cx="6019800" cy="560228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5 Marcador de número de diapositiva"/>
          <p:cNvSpPr>
            <a:spLocks noGrp="1"/>
          </p:cNvSpPr>
          <p:nvPr>
            <p:ph type="sldNum" sz="quarter" idx="10"/>
          </p:nvPr>
        </p:nvSpPr>
        <p:spPr/>
        <p:txBody>
          <a:bodyPr/>
          <a:lstStyle>
            <a:lvl1pPr>
              <a:defRPr/>
            </a:lvl1pPr>
          </a:lstStyle>
          <a:p>
            <a:pPr>
              <a:defRPr/>
            </a:pPr>
            <a:fld id="{51A4C539-E8E4-4DB4-B5E5-A2267FC6196D}" type="slidenum">
              <a:rPr lang="es-ES"/>
              <a:pPr>
                <a:defRPr/>
              </a:pPr>
              <a:t>‹Nº›</a:t>
            </a:fld>
            <a:endParaRPr lang="es-ES"/>
          </a:p>
        </p:txBody>
      </p:sp>
    </p:spTree>
    <p:extLst>
      <p:ext uri="{BB962C8B-B14F-4D97-AF65-F5344CB8AC3E}">
        <p14:creationId xmlns:p14="http://schemas.microsoft.com/office/powerpoint/2010/main" val="170488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3700CAB-ECDD-4243-B764-2DB407FCE17E}" type="datetimeFigureOut">
              <a:rPr lang="es-ES"/>
              <a:pPr>
                <a:defRPr/>
              </a:pPr>
              <a:t>15/11/2022</a:t>
            </a:fld>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502E8838-B1AB-4C2D-9B71-B0B1C195FFB7}" type="slidenum">
              <a:rPr lang="es-ES"/>
              <a:pPr>
                <a:defRPr/>
              </a:pPr>
              <a:t>‹Nº›</a:t>
            </a:fld>
            <a:endParaRPr lang="es-ES"/>
          </a:p>
        </p:txBody>
      </p:sp>
    </p:spTree>
    <p:extLst>
      <p:ext uri="{BB962C8B-B14F-4D97-AF65-F5344CB8AC3E}">
        <p14:creationId xmlns:p14="http://schemas.microsoft.com/office/powerpoint/2010/main" val="24617653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2DF0BA7-1D5A-4C89-BF2E-DBD23A25022B}" type="slidenum">
              <a:rPr lang="es-ES"/>
              <a:pPr>
                <a:defRPr/>
              </a:pPr>
              <a:t>‹Nº›</a:t>
            </a:fld>
            <a:endParaRPr lang="es-ES"/>
          </a:p>
        </p:txBody>
      </p:sp>
    </p:spTree>
    <p:extLst>
      <p:ext uri="{BB962C8B-B14F-4D97-AF65-F5344CB8AC3E}">
        <p14:creationId xmlns:p14="http://schemas.microsoft.com/office/powerpoint/2010/main" val="260083262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E53D15DC-5E00-4C3A-BE67-94B18347343E}"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D6AA962-F5FA-49D7-953F-ADA06D293040}" type="slidenum">
              <a:rPr lang="es-ES"/>
              <a:pPr>
                <a:defRPr/>
              </a:pPr>
              <a:t>‹Nº›</a:t>
            </a:fld>
            <a:endParaRPr lang="es-ES"/>
          </a:p>
        </p:txBody>
      </p:sp>
    </p:spTree>
    <p:extLst>
      <p:ext uri="{BB962C8B-B14F-4D97-AF65-F5344CB8AC3E}">
        <p14:creationId xmlns:p14="http://schemas.microsoft.com/office/powerpoint/2010/main" val="16474358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872EEE2-7FA0-4399-8452-5E219E570D87}"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196DB4A-8847-4107-83E9-5DA7B1381D11}" type="slidenum">
              <a:rPr lang="es-ES"/>
              <a:pPr>
                <a:defRPr/>
              </a:pPr>
              <a:t>‹Nº›</a:t>
            </a:fld>
            <a:endParaRPr lang="es-ES"/>
          </a:p>
        </p:txBody>
      </p:sp>
    </p:spTree>
    <p:extLst>
      <p:ext uri="{BB962C8B-B14F-4D97-AF65-F5344CB8AC3E}">
        <p14:creationId xmlns:p14="http://schemas.microsoft.com/office/powerpoint/2010/main" val="37151677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fld id="{A8412717-3D48-4D2B-AB63-817D3271CB44}" type="datetimeFigureOut">
              <a:rPr lang="es-ES"/>
              <a:pPr>
                <a:defRPr/>
              </a:pPr>
              <a:t>15/11/2022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CEDE486F-CD55-43FC-949D-B2CC13A951BC}" type="slidenum">
              <a:rPr lang="es-ES"/>
              <a:pPr>
                <a:defRPr/>
              </a:pPr>
              <a:t>‹Nº›</a:t>
            </a:fld>
            <a:endParaRPr lang="es-ES"/>
          </a:p>
        </p:txBody>
      </p:sp>
    </p:spTree>
    <p:extLst>
      <p:ext uri="{BB962C8B-B14F-4D97-AF65-F5344CB8AC3E}">
        <p14:creationId xmlns:p14="http://schemas.microsoft.com/office/powerpoint/2010/main" val="66848513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fld id="{AAD3D919-034F-435F-B431-DA249756DBA2}" type="datetimeFigureOut">
              <a:rPr lang="es-ES"/>
              <a:pPr>
                <a:defRPr/>
              </a:pPr>
              <a:t>15/11/2022</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729B7AC9-6AE5-4C94-B89D-9F3495218FD5}" type="slidenum">
              <a:rPr lang="es-ES"/>
              <a:pPr>
                <a:defRPr/>
              </a:pPr>
              <a:t>‹Nº›</a:t>
            </a:fld>
            <a:endParaRPr lang="es-ES"/>
          </a:p>
        </p:txBody>
      </p:sp>
    </p:spTree>
    <p:extLst>
      <p:ext uri="{BB962C8B-B14F-4D97-AF65-F5344CB8AC3E}">
        <p14:creationId xmlns:p14="http://schemas.microsoft.com/office/powerpoint/2010/main" val="115678912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fld id="{6E2E5B7E-4476-4104-9011-E252952C683D}" type="datetimeFigureOut">
              <a:rPr lang="es-ES"/>
              <a:pPr>
                <a:defRPr/>
              </a:pPr>
              <a:t>15/11/2022</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2754EF26-6AD1-4C28-8BAC-BC762924683C}" type="slidenum">
              <a:rPr lang="es-ES"/>
              <a:pPr>
                <a:defRPr/>
              </a:pPr>
              <a:t>‹Nº›</a:t>
            </a:fld>
            <a:endParaRPr lang="es-ES"/>
          </a:p>
        </p:txBody>
      </p:sp>
    </p:spTree>
    <p:extLst>
      <p:ext uri="{BB962C8B-B14F-4D97-AF65-F5344CB8AC3E}">
        <p14:creationId xmlns:p14="http://schemas.microsoft.com/office/powerpoint/2010/main" val="44140880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p:txBody>
          <a:bodyPr/>
          <a:lstStyle>
            <a:lvl1pPr>
              <a:defRPr/>
            </a:lvl1pPr>
          </a:lstStyle>
          <a:p>
            <a:pPr>
              <a:defRPr/>
            </a:pPr>
            <a:fld id="{802D70E2-F2AF-412A-B45C-96D551F3444E}" type="slidenum">
              <a:rPr lang="es-ES"/>
              <a:pPr>
                <a:defRPr/>
              </a:pPr>
              <a:t>‹Nº›</a:t>
            </a:fld>
            <a:endParaRPr lang="es-ES"/>
          </a:p>
        </p:txBody>
      </p:sp>
    </p:spTree>
    <p:extLst>
      <p:ext uri="{BB962C8B-B14F-4D97-AF65-F5344CB8AC3E}">
        <p14:creationId xmlns:p14="http://schemas.microsoft.com/office/powerpoint/2010/main" val="268470779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D6B40E15-7A79-4F13-B8BD-BC2F9A84E57B}" type="datetimeFigureOut">
              <a:rPr lang="es-ES"/>
              <a:pPr>
                <a:defRPr/>
              </a:pPr>
              <a:t>15/11/2022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B9F9F37-DA4E-4249-BC3F-D9CFAF2CA75E}" type="slidenum">
              <a:rPr lang="es-ES"/>
              <a:pPr>
                <a:defRPr/>
              </a:pPr>
              <a:t>‹Nº›</a:t>
            </a:fld>
            <a:endParaRPr lang="es-ES"/>
          </a:p>
        </p:txBody>
      </p:sp>
    </p:spTree>
    <p:extLst>
      <p:ext uri="{BB962C8B-B14F-4D97-AF65-F5344CB8AC3E}">
        <p14:creationId xmlns:p14="http://schemas.microsoft.com/office/powerpoint/2010/main" val="406352257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767E5D5-DFB0-48EC-A310-CB496A93B435}" type="datetimeFigureOut">
              <a:rPr lang="es-ES"/>
              <a:pPr>
                <a:defRPr/>
              </a:pPr>
              <a:t>15/11/2022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7200651E-3DE6-4E8D-808E-0D6D3550EB5A}" type="slidenum">
              <a:rPr lang="es-ES"/>
              <a:pPr>
                <a:defRPr/>
              </a:pPr>
              <a:t>‹Nº›</a:t>
            </a:fld>
            <a:endParaRPr lang="es-ES"/>
          </a:p>
        </p:txBody>
      </p:sp>
    </p:spTree>
    <p:extLst>
      <p:ext uri="{BB962C8B-B14F-4D97-AF65-F5344CB8AC3E}">
        <p14:creationId xmlns:p14="http://schemas.microsoft.com/office/powerpoint/2010/main" val="319460115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AD0678F0-1B5B-4883-A65A-37B1EED73B57}"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711C242E-3778-4400-AB66-C40CC4BCE6AB}" type="slidenum">
              <a:rPr lang="es-ES"/>
              <a:pPr>
                <a:defRPr/>
              </a:pPr>
              <a:t>‹Nº›</a:t>
            </a:fld>
            <a:endParaRPr lang="es-ES"/>
          </a:p>
        </p:txBody>
      </p:sp>
    </p:spTree>
    <p:extLst>
      <p:ext uri="{BB962C8B-B14F-4D97-AF65-F5344CB8AC3E}">
        <p14:creationId xmlns:p14="http://schemas.microsoft.com/office/powerpoint/2010/main" val="43869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8B217DBD-9963-4B9C-8045-15B2027F3511}" type="datetimeFigureOut">
              <a:rPr lang="es-ES"/>
              <a:pPr>
                <a:defRPr/>
              </a:pPr>
              <a:t>15/11/2022</a:t>
            </a:fld>
            <a:endParaRPr lang="es-ES"/>
          </a:p>
        </p:txBody>
      </p:sp>
      <p:sp>
        <p:nvSpPr>
          <p:cNvPr id="8" name="7 Marcador de pie de página"/>
          <p:cNvSpPr>
            <a:spLocks noGrp="1"/>
          </p:cNvSpPr>
          <p:nvPr>
            <p:ph type="ftr" sz="quarter" idx="11"/>
          </p:nvPr>
        </p:nvSpPr>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p:txBody>
          <a:bodyPr/>
          <a:lstStyle>
            <a:lvl1pPr>
              <a:defRPr/>
            </a:lvl1pPr>
          </a:lstStyle>
          <a:p>
            <a:pPr>
              <a:defRPr/>
            </a:pPr>
            <a:fld id="{0F68F3B1-9D7A-4645-845B-42C9849DAD65}" type="slidenum">
              <a:rPr lang="es-ES"/>
              <a:pPr>
                <a:defRPr/>
              </a:pPr>
              <a:t>‹Nº›</a:t>
            </a:fld>
            <a:endParaRPr lang="es-ES"/>
          </a:p>
        </p:txBody>
      </p:sp>
    </p:spTree>
    <p:extLst>
      <p:ext uri="{BB962C8B-B14F-4D97-AF65-F5344CB8AC3E}">
        <p14:creationId xmlns:p14="http://schemas.microsoft.com/office/powerpoint/2010/main" val="660604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A3E21F80-25F6-42F9-90CA-A0CE1BA695B3}" type="datetimeFigureOut">
              <a:rPr lang="es-ES"/>
              <a:pPr>
                <a:defRPr/>
              </a:pPr>
              <a:t>15/11/2022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5AF4528-A1E7-4D18-B1CE-841F63D9EBF3}" type="slidenum">
              <a:rPr lang="es-ES"/>
              <a:pPr>
                <a:defRPr/>
              </a:pPr>
              <a:t>‹Nº›</a:t>
            </a:fld>
            <a:endParaRPr lang="es-ES"/>
          </a:p>
        </p:txBody>
      </p:sp>
    </p:spTree>
    <p:extLst>
      <p:ext uri="{BB962C8B-B14F-4D97-AF65-F5344CB8AC3E}">
        <p14:creationId xmlns:p14="http://schemas.microsoft.com/office/powerpoint/2010/main" val="16276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B903DBE-BE11-4548-AFE0-7FE37D94EB17}" type="datetimeFigureOut">
              <a:rPr lang="es-ES"/>
              <a:pPr>
                <a:defRPr/>
              </a:pPr>
              <a:t>15/11/2022</a:t>
            </a:fld>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a:lvl1pPr>
          </a:lstStyle>
          <a:p>
            <a:pPr>
              <a:defRPr/>
            </a:pPr>
            <a:fld id="{39D58A0D-470B-48FA-95A3-F755AA681942}" type="slidenum">
              <a:rPr lang="es-ES"/>
              <a:pPr>
                <a:defRPr/>
              </a:pPr>
              <a:t>‹Nº›</a:t>
            </a:fld>
            <a:endParaRPr lang="es-ES"/>
          </a:p>
        </p:txBody>
      </p:sp>
    </p:spTree>
    <p:extLst>
      <p:ext uri="{BB962C8B-B14F-4D97-AF65-F5344CB8AC3E}">
        <p14:creationId xmlns:p14="http://schemas.microsoft.com/office/powerpoint/2010/main" val="1693061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3.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1.jpe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4.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1.jpe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5.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image" Target="../media/image1.jpeg"/><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6.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image" Target="../media/image1.jpeg"/><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7.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8.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0" y="6021388"/>
            <a:ext cx="9144000" cy="836612"/>
          </a:xfrm>
          <a:prstGeom prst="rect">
            <a:avLst/>
          </a:prstGeom>
          <a:solidFill>
            <a:srgbClr val="223D7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GB" altLang="es-ES"/>
          </a:p>
        </p:txBody>
      </p:sp>
      <p:pic>
        <p:nvPicPr>
          <p:cNvPr id="1027" name="Picture 8" descr="logoDiapopeque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4388" y="6165850"/>
            <a:ext cx="173196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1029" name="2 Marcador de texto"/>
          <p:cNvSpPr>
            <a:spLocks noGrp="1"/>
          </p:cNvSpPr>
          <p:nvPr>
            <p:ph type="body" idx="1"/>
          </p:nvPr>
        </p:nvSpPr>
        <p:spPr bwMode="auto">
          <a:xfrm>
            <a:off x="457200" y="1600200"/>
            <a:ext cx="82296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5" name="4 Marcador de pie de página"/>
          <p:cNvSpPr>
            <a:spLocks noGrp="1"/>
          </p:cNvSpPr>
          <p:nvPr>
            <p:ph type="ftr" sz="quarter" idx="3"/>
          </p:nvPr>
        </p:nvSpPr>
        <p:spPr>
          <a:xfrm>
            <a:off x="468313" y="6165850"/>
            <a:ext cx="2895600" cy="576263"/>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endParaRPr lang="es-ES"/>
          </a:p>
        </p:txBody>
      </p:sp>
    </p:spTree>
  </p:cSld>
  <p:clrMap bg1="lt1" tx1="dk1" bg2="lt2" tx2="dk2" accent1="accent1" accent2="accent2" accent3="accent3" accent4="accent4" accent5="accent5" accent6="accent6" hlink="hlink" folHlink="folHlink"/>
  <p:sldLayoutIdLst>
    <p:sldLayoutId id="2147484808" r:id="rId1"/>
    <p:sldLayoutId id="2147484809" r:id="rId2"/>
    <p:sldLayoutId id="2147484810"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10 Rectángulo"/>
          <p:cNvSpPr/>
          <p:nvPr/>
        </p:nvSpPr>
        <p:spPr>
          <a:xfrm>
            <a:off x="0" y="6021388"/>
            <a:ext cx="9144000" cy="83661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pic>
        <p:nvPicPr>
          <p:cNvPr id="2051" name="9 Imagen" descr="logoNegroPowerPoint.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164388" y="6165850"/>
            <a:ext cx="17557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2053"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B1E29B2-8EDF-422F-960C-34D1C0DBE1E3}"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811" r:id="rId1"/>
    <p:sldLayoutId id="2147484812" r:id="rId2"/>
    <p:sldLayoutId id="2147484813" r:id="rId3"/>
    <p:sldLayoutId id="2147484814" r:id="rId4"/>
    <p:sldLayoutId id="2147484815" r:id="rId5"/>
    <p:sldLayoutId id="2147484816" r:id="rId6"/>
    <p:sldLayoutId id="2147484817" r:id="rId7"/>
    <p:sldLayoutId id="2147484818" r:id="rId8"/>
    <p:sldLayoutId id="2147484819" r:id="rId9"/>
    <p:sldLayoutId id="2147484820" r:id="rId10"/>
    <p:sldLayoutId id="214748482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2"/>
          <p:cNvSpPr>
            <a:spLocks noChangeArrowheads="1"/>
          </p:cNvSpPr>
          <p:nvPr/>
        </p:nvSpPr>
        <p:spPr bwMode="auto">
          <a:xfrm>
            <a:off x="0" y="0"/>
            <a:ext cx="9144000" cy="6165850"/>
          </a:xfrm>
          <a:prstGeom prst="rect">
            <a:avLst/>
          </a:prstGeom>
          <a:solidFill>
            <a:srgbClr val="223D7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GB" altLang="es-ES"/>
          </a:p>
        </p:txBody>
      </p:sp>
      <p:sp>
        <p:nvSpPr>
          <p:cNvPr id="3075"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3076"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5C8F675-7E35-4081-BB51-2DBD1B7AE001}" type="datetimeFigureOut">
              <a:rPr lang="es-ES"/>
              <a:pPr>
                <a:defRPr/>
              </a:pPr>
              <a:t>15/11/2022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A6D5C6C-4A2F-4878-B8E7-8D288060367B}" type="slidenum">
              <a:rPr lang="es-ES"/>
              <a:pPr>
                <a:defRPr/>
              </a:pPr>
              <a:t>‹Nº›</a:t>
            </a:fld>
            <a:endParaRPr lang="es-ES"/>
          </a:p>
        </p:txBody>
      </p:sp>
      <p:pic>
        <p:nvPicPr>
          <p:cNvPr id="3080" name="Picture 9" descr="LogoDiapositiv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92275" y="2276475"/>
            <a:ext cx="5541963" cy="188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744" r:id="rId1"/>
    <p:sldLayoutId id="2147484745" r:id="rId2"/>
    <p:sldLayoutId id="2147484746" r:id="rId3"/>
    <p:sldLayoutId id="2147484747" r:id="rId4"/>
    <p:sldLayoutId id="2147484748" r:id="rId5"/>
    <p:sldLayoutId id="2147484749" r:id="rId6"/>
    <p:sldLayoutId id="2147484750" r:id="rId7"/>
    <p:sldLayoutId id="2147484751" r:id="rId8"/>
    <p:sldLayoutId id="2147484752" r:id="rId9"/>
    <p:sldLayoutId id="2147484753" r:id="rId10"/>
    <p:sldLayoutId id="214748475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6021388"/>
            <a:ext cx="9144000" cy="836612"/>
          </a:xfrm>
          <a:prstGeom prst="rect">
            <a:avLst/>
          </a:prstGeom>
          <a:solidFill>
            <a:srgbClr val="223D7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GB" altLang="es-ES"/>
          </a:p>
        </p:txBody>
      </p:sp>
      <p:pic>
        <p:nvPicPr>
          <p:cNvPr id="4099" name="Picture 3" descr="logoDiapopeque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64388" y="6165850"/>
            <a:ext cx="173196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4101" name="2 Marcador de texto"/>
          <p:cNvSpPr>
            <a:spLocks noGrp="1"/>
          </p:cNvSpPr>
          <p:nvPr>
            <p:ph type="body" idx="1"/>
          </p:nvPr>
        </p:nvSpPr>
        <p:spPr bwMode="auto">
          <a:xfrm>
            <a:off x="457200" y="1600200"/>
            <a:ext cx="82296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7" name="5 Marcador de número de diapositiva"/>
          <p:cNvSpPr>
            <a:spLocks noGrp="1"/>
          </p:cNvSpPr>
          <p:nvPr>
            <p:ph type="sldNum" sz="quarter" idx="4"/>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3497ED5-4852-4AA5-835D-1402AF272FA1}"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755" r:id="rId1"/>
    <p:sldLayoutId id="2147484756" r:id="rId2"/>
    <p:sldLayoutId id="2147484757" r:id="rId3"/>
    <p:sldLayoutId id="2147484758" r:id="rId4"/>
    <p:sldLayoutId id="2147484759" r:id="rId5"/>
    <p:sldLayoutId id="2147484760" r:id="rId6"/>
    <p:sldLayoutId id="2147484761" r:id="rId7"/>
    <p:sldLayoutId id="2147484762" r:id="rId8"/>
    <p:sldLayoutId id="2147484763" r:id="rId9"/>
    <p:sldLayoutId id="2147484764" r:id="rId10"/>
    <p:sldLayoutId id="2147484765"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6021388"/>
            <a:ext cx="9144000" cy="836612"/>
          </a:xfrm>
          <a:prstGeom prst="rect">
            <a:avLst/>
          </a:prstGeom>
          <a:solidFill>
            <a:srgbClr val="223D7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GB" altLang="es-ES"/>
          </a:p>
        </p:txBody>
      </p:sp>
      <p:pic>
        <p:nvPicPr>
          <p:cNvPr id="5123" name="Picture 3" descr="logoDiapopeque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64388" y="6165850"/>
            <a:ext cx="173196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5125" name="2 Marcador de texto"/>
          <p:cNvSpPr>
            <a:spLocks noGrp="1"/>
          </p:cNvSpPr>
          <p:nvPr>
            <p:ph type="body" idx="1"/>
          </p:nvPr>
        </p:nvSpPr>
        <p:spPr bwMode="auto">
          <a:xfrm>
            <a:off x="457200" y="1600200"/>
            <a:ext cx="82296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7" name="5 Marcador de número de diapositiva"/>
          <p:cNvSpPr>
            <a:spLocks noGrp="1"/>
          </p:cNvSpPr>
          <p:nvPr>
            <p:ph type="sldNum" sz="quarter" idx="4"/>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6F301226-D6A5-42CF-8724-3F1414612F12}"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766" r:id="rId1"/>
    <p:sldLayoutId id="2147484767" r:id="rId2"/>
    <p:sldLayoutId id="2147484768" r:id="rId3"/>
    <p:sldLayoutId id="2147484769" r:id="rId4"/>
    <p:sldLayoutId id="2147484770" r:id="rId5"/>
    <p:sldLayoutId id="2147484771" r:id="rId6"/>
    <p:sldLayoutId id="2147484772" r:id="rId7"/>
    <p:sldLayoutId id="2147484773" r:id="rId8"/>
    <p:sldLayoutId id="2147484774" r:id="rId9"/>
    <p:sldLayoutId id="2147484775" r:id="rId10"/>
    <p:sldLayoutId id="2147484776"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6021388"/>
            <a:ext cx="9144000" cy="836612"/>
          </a:xfrm>
          <a:prstGeom prst="rect">
            <a:avLst/>
          </a:prstGeom>
          <a:solidFill>
            <a:srgbClr val="223D7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GB" altLang="es-ES"/>
          </a:p>
        </p:txBody>
      </p:sp>
      <p:pic>
        <p:nvPicPr>
          <p:cNvPr id="6147" name="Picture 3" descr="logoDiapopeque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64388" y="6165850"/>
            <a:ext cx="173196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6149" name="2 Marcador de texto"/>
          <p:cNvSpPr>
            <a:spLocks noGrp="1"/>
          </p:cNvSpPr>
          <p:nvPr>
            <p:ph type="body" idx="1"/>
          </p:nvPr>
        </p:nvSpPr>
        <p:spPr bwMode="auto">
          <a:xfrm>
            <a:off x="457200" y="1600200"/>
            <a:ext cx="82296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7" name="5 Marcador de número de diapositiva"/>
          <p:cNvSpPr>
            <a:spLocks noGrp="1"/>
          </p:cNvSpPr>
          <p:nvPr>
            <p:ph type="sldNum" sz="quarter" idx="4"/>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DACCE5A-E1B7-438A-9557-1F9383CE0230}"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777" r:id="rId1"/>
    <p:sldLayoutId id="2147484778" r:id="rId2"/>
    <p:sldLayoutId id="2147484779" r:id="rId3"/>
    <p:sldLayoutId id="2147484780" r:id="rId4"/>
    <p:sldLayoutId id="2147484781" r:id="rId5"/>
    <p:sldLayoutId id="2147484782" r:id="rId6"/>
    <p:sldLayoutId id="2147484783" r:id="rId7"/>
    <p:sldLayoutId id="2147484784" r:id="rId8"/>
    <p:sldLayoutId id="2147484785" r:id="rId9"/>
    <p:sldLayoutId id="2147484786" r:id="rId10"/>
    <p:sldLayoutId id="2147484787"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021388"/>
            <a:ext cx="9144000" cy="836612"/>
          </a:xfrm>
          <a:prstGeom prst="rect">
            <a:avLst/>
          </a:prstGeom>
          <a:solidFill>
            <a:srgbClr val="223D7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GB" altLang="es-ES"/>
          </a:p>
        </p:txBody>
      </p:sp>
      <p:pic>
        <p:nvPicPr>
          <p:cNvPr id="7171" name="Picture 3" descr="logoDiapopeque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64388" y="6165850"/>
            <a:ext cx="173196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7173" name="2 Marcador de texto"/>
          <p:cNvSpPr>
            <a:spLocks noGrp="1"/>
          </p:cNvSpPr>
          <p:nvPr>
            <p:ph type="body" idx="1"/>
          </p:nvPr>
        </p:nvSpPr>
        <p:spPr bwMode="auto">
          <a:xfrm>
            <a:off x="457200" y="1600200"/>
            <a:ext cx="82296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7" name="5 Marcador de número de diapositiva"/>
          <p:cNvSpPr>
            <a:spLocks noGrp="1"/>
          </p:cNvSpPr>
          <p:nvPr>
            <p:ph type="sldNum" sz="quarter" idx="4"/>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AC10739-6D9B-4F2D-A059-6A5DA6A932B5}"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788" r:id="rId1"/>
    <p:sldLayoutId id="2147484789" r:id="rId2"/>
    <p:sldLayoutId id="2147484790" r:id="rId3"/>
    <p:sldLayoutId id="2147484791" r:id="rId4"/>
    <p:sldLayoutId id="2147484792" r:id="rId5"/>
    <p:sldLayoutId id="2147484793" r:id="rId6"/>
    <p:sldLayoutId id="2147484794" r:id="rId7"/>
    <p:sldLayoutId id="2147484795" r:id="rId8"/>
    <p:sldLayoutId id="2147484796" r:id="rId9"/>
    <p:sldLayoutId id="2147484797" r:id="rId10"/>
    <p:sldLayoutId id="2147484798"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8195"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fld id="{9A0AE0D6-D921-48D8-A0FE-3D2AF8454246}" type="datetimeFigureOut">
              <a:rPr lang="es-ES"/>
              <a:pPr>
                <a:defRPr/>
              </a:pPr>
              <a:t>15/11/2022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00AC9BA7-19DA-4695-9776-E58779D1223D}"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822" r:id="rId1"/>
    <p:sldLayoutId id="2147484799" r:id="rId2"/>
    <p:sldLayoutId id="2147484800" r:id="rId3"/>
    <p:sldLayoutId id="2147484801" r:id="rId4"/>
    <p:sldLayoutId id="2147484802" r:id="rId5"/>
    <p:sldLayoutId id="2147484803" r:id="rId6"/>
    <p:sldLayoutId id="2147484823" r:id="rId7"/>
    <p:sldLayoutId id="2147484804" r:id="rId8"/>
    <p:sldLayoutId id="2147484805" r:id="rId9"/>
    <p:sldLayoutId id="2147484806" r:id="rId10"/>
    <p:sldLayoutId id="214748480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lo.org/wcmsp5/groups/public/---ed_emp/---emp_ent/---coop/documents/publication/wcms_573160.pdf" TargetMode="External"/><Relationship Id="rId1" Type="http://schemas.openxmlformats.org/officeDocument/2006/relationships/slideLayout" Target="../slideLayouts/slideLayout7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atedraeconomiasocial.unizar.es/" TargetMode="External"/><Relationship Id="rId1" Type="http://schemas.openxmlformats.org/officeDocument/2006/relationships/slideLayout" Target="../slideLayouts/slideLayout76.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image" Target="../media/image14.png"/><Relationship Id="rId17" Type="http://schemas.openxmlformats.org/officeDocument/2006/relationships/image" Target="../media/image18.png"/><Relationship Id="rId2" Type="http://schemas.openxmlformats.org/officeDocument/2006/relationships/image" Target="../media/image4.png"/><Relationship Id="rId16" Type="http://schemas.openxmlformats.org/officeDocument/2006/relationships/image" Target="../media/image17.jpeg"/><Relationship Id="rId1" Type="http://schemas.openxmlformats.org/officeDocument/2006/relationships/slideLayout" Target="../slideLayouts/slideLayout76.xml"/><Relationship Id="rId6" Type="http://schemas.openxmlformats.org/officeDocument/2006/relationships/image" Target="../media/image8.pn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6.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jpeg"/><Relationship Id="rId14" Type="http://schemas.openxmlformats.org/officeDocument/2006/relationships/image" Target="http://www.areinet.org/ACTUALIZACIONES/data5/images/NuevoLogoRed_peq%20297x210.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s://catedraeconomiasocial.unizar.es/" TargetMode="External"/><Relationship Id="rId1" Type="http://schemas.openxmlformats.org/officeDocument/2006/relationships/slideLayout" Target="../slideLayouts/slideLayout7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4.png"/><Relationship Id="rId1" Type="http://schemas.openxmlformats.org/officeDocument/2006/relationships/slideLayout" Target="../slideLayouts/slideLayout76.xml"/><Relationship Id="rId5" Type="http://schemas.openxmlformats.org/officeDocument/2006/relationships/image" Target="../media/image22.jpe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7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1187450" y="549275"/>
            <a:ext cx="69850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eaLnBrk="1" hangingPunct="1">
              <a:buFontTx/>
              <a:buNone/>
              <a:defRPr/>
            </a:pPr>
            <a:r>
              <a:rPr lang="es-ES" altLang="es-ES" sz="4000" b="1" dirty="0">
                <a:latin typeface="+mn-lt"/>
              </a:rPr>
              <a:t>Informe de la Economía Social en Aragón, 2019</a:t>
            </a:r>
          </a:p>
          <a:p>
            <a:pPr algn="ctr" eaLnBrk="1" hangingPunct="1">
              <a:buFontTx/>
              <a:buNone/>
              <a:defRPr/>
            </a:pPr>
            <a:endParaRPr lang="es-ES" altLang="es-ES" b="1" dirty="0">
              <a:latin typeface="+mn-lt"/>
            </a:endParaRPr>
          </a:p>
          <a:p>
            <a:pPr algn="ctr" eaLnBrk="1" hangingPunct="1">
              <a:buFontTx/>
              <a:buNone/>
              <a:defRPr/>
            </a:pPr>
            <a:r>
              <a:rPr lang="es-ES" altLang="es-ES" b="1" dirty="0">
                <a:latin typeface="+mn-lt"/>
              </a:rPr>
              <a:t>Características, dimensión y evolución de la Economía Social aragonesa</a:t>
            </a:r>
          </a:p>
          <a:p>
            <a:pPr algn="ctr" eaLnBrk="1" hangingPunct="1">
              <a:buFontTx/>
              <a:buNone/>
              <a:defRPr/>
            </a:pPr>
            <a:endParaRPr lang="es-ES" altLang="es-ES" sz="2400" b="1" dirty="0">
              <a:latin typeface="+mn-lt"/>
            </a:endParaRPr>
          </a:p>
          <a:p>
            <a:pPr eaLnBrk="1" hangingPunct="1">
              <a:buFontTx/>
              <a:buNone/>
              <a:defRPr/>
            </a:pPr>
            <a:endParaRPr lang="es-ES" altLang="es-ES" sz="1600" dirty="0">
              <a:latin typeface="+mn-lt"/>
            </a:endParaRPr>
          </a:p>
          <a:p>
            <a:pPr algn="ctr" eaLnBrk="1" hangingPunct="1">
              <a:buFontTx/>
              <a:buNone/>
              <a:defRPr/>
            </a:pPr>
            <a:endParaRPr lang="en-GB" altLang="es-ES" sz="1600" dirty="0">
              <a:latin typeface="Cambria" pitchFamily="18" charset="0"/>
            </a:endParaRPr>
          </a:p>
        </p:txBody>
      </p:sp>
      <p:sp>
        <p:nvSpPr>
          <p:cNvPr id="2" name="1 Rectángulo"/>
          <p:cNvSpPr/>
          <p:nvPr/>
        </p:nvSpPr>
        <p:spPr>
          <a:xfrm>
            <a:off x="4275137" y="4196497"/>
            <a:ext cx="4572000" cy="1938992"/>
          </a:xfrm>
          <a:prstGeom prst="rect">
            <a:avLst/>
          </a:prstGeom>
        </p:spPr>
        <p:txBody>
          <a:bodyPr>
            <a:spAutoFit/>
          </a:bodyPr>
          <a:lstStyle/>
          <a:p>
            <a:pPr algn="r">
              <a:defRPr/>
            </a:pPr>
            <a:r>
              <a:rPr lang="es-ES" sz="2000" dirty="0">
                <a:latin typeface="+mn-lt"/>
              </a:rPr>
              <a:t>Carmen Marcuello</a:t>
            </a:r>
          </a:p>
          <a:p>
            <a:pPr algn="r">
              <a:defRPr/>
            </a:pPr>
            <a:r>
              <a:rPr lang="es-ES" sz="2000" dirty="0">
                <a:latin typeface="+mn-lt"/>
              </a:rPr>
              <a:t>cmarcue@unizar.es</a:t>
            </a:r>
          </a:p>
          <a:p>
            <a:pPr algn="r">
              <a:defRPr/>
            </a:pPr>
            <a:endParaRPr lang="es-ES" sz="2000" dirty="0">
              <a:latin typeface="+mn-lt"/>
            </a:endParaRPr>
          </a:p>
          <a:p>
            <a:pPr algn="r">
              <a:defRPr/>
            </a:pPr>
            <a:r>
              <a:rPr lang="es-ES" sz="2000" dirty="0">
                <a:latin typeface="+mn-lt"/>
              </a:rPr>
              <a:t>Cátedra Cooperativas y Economía Social, Caja Rural de Teruel</a:t>
            </a:r>
          </a:p>
          <a:p>
            <a:pPr algn="r">
              <a:defRPr/>
            </a:pPr>
            <a:r>
              <a:rPr lang="es-ES" sz="2000" dirty="0">
                <a:latin typeface="+mn-lt"/>
              </a:rPr>
              <a:t>Universidad de Zaragoza</a:t>
            </a:r>
          </a:p>
        </p:txBody>
      </p:sp>
      <p:pic>
        <p:nvPicPr>
          <p:cNvPr id="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20541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251520" y="332656"/>
            <a:ext cx="8600380"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r>
              <a:rPr lang="es-ES" sz="1600" b="1" dirty="0"/>
              <a:t>ESTRUCTURA DEL INFORME </a:t>
            </a:r>
          </a:p>
          <a:p>
            <a:pPr algn="ctr">
              <a:buFont typeface="Arial" pitchFamily="34" charset="0"/>
              <a:buNone/>
              <a:defRPr/>
            </a:pPr>
            <a:endParaRPr lang="es-ES" sz="800" b="1" dirty="0"/>
          </a:p>
          <a:p>
            <a:pPr marL="342900" indent="-342900" algn="just">
              <a:defRPr/>
            </a:pPr>
            <a:r>
              <a:rPr lang="es-ES" sz="1600" b="1" dirty="0"/>
              <a:t>1ª Parte: Presentación del Informe </a:t>
            </a:r>
          </a:p>
          <a:p>
            <a:pPr algn="just">
              <a:buNone/>
              <a:defRPr/>
            </a:pPr>
            <a:endParaRPr lang="es-ES" sz="1200" dirty="0"/>
          </a:p>
          <a:p>
            <a:pPr marL="342900" indent="-342900" algn="just">
              <a:defRPr/>
            </a:pPr>
            <a:r>
              <a:rPr lang="es-ES" sz="1600" b="1" dirty="0"/>
              <a:t>2ª Parte: Análisis de la Economía Social aragonesa</a:t>
            </a:r>
          </a:p>
          <a:p>
            <a:pPr marL="641350" indent="-285750" algn="just">
              <a:buFont typeface="Wingdings" pitchFamily="2" charset="2"/>
              <a:buChar char="ü"/>
              <a:defRPr/>
            </a:pPr>
            <a:r>
              <a:rPr lang="es-ES" sz="1600" dirty="0"/>
              <a:t>Análisis detallado de las características, dimensión y evolución de: Cooperativas, Sociedades Laborales, Centros Especiales de Empleo, Empresas de Inserción, Asociaciones, Fundaciones y Sociedades Agrarias de Transformación</a:t>
            </a:r>
          </a:p>
          <a:p>
            <a:pPr marL="355600" algn="just">
              <a:buNone/>
              <a:defRPr/>
            </a:pPr>
            <a:endParaRPr lang="es-ES" sz="1200" dirty="0"/>
          </a:p>
          <a:p>
            <a:pPr marL="355600" indent="-355600" algn="just">
              <a:defRPr/>
            </a:pPr>
            <a:r>
              <a:rPr lang="es-ES" sz="1600" b="1" dirty="0"/>
              <a:t>3ª Parte: Monográficos sobre la Economía Social</a:t>
            </a:r>
          </a:p>
          <a:p>
            <a:pPr marL="722313" indent="-355600" algn="just">
              <a:buFont typeface="Wingdings" pitchFamily="2" charset="2"/>
              <a:buChar char="ü"/>
              <a:defRPr/>
            </a:pPr>
            <a:r>
              <a:rPr lang="es-ES" sz="1600" dirty="0"/>
              <a:t>Economía Circular y el papel de la Economía Social en su implementación</a:t>
            </a:r>
          </a:p>
          <a:p>
            <a:pPr marL="722313" indent="-355600" algn="just">
              <a:buFont typeface="Wingdings" pitchFamily="2" charset="2"/>
              <a:buChar char="ü"/>
              <a:defRPr/>
            </a:pPr>
            <a:r>
              <a:rPr lang="es-ES" sz="1600" dirty="0"/>
              <a:t>La Economía Social como paradigma del bienestar: Utilidad, valores y compromisos en las asociaciones turolenses del tercer sector social</a:t>
            </a:r>
          </a:p>
          <a:p>
            <a:pPr marL="722313" indent="-355600" algn="just">
              <a:buFont typeface="Wingdings" pitchFamily="2" charset="2"/>
              <a:buChar char="ü"/>
              <a:defRPr/>
            </a:pPr>
            <a:r>
              <a:rPr lang="es-ES" sz="1600" dirty="0"/>
              <a:t>La política de la Economía Social en la era Covid-19</a:t>
            </a:r>
          </a:p>
          <a:p>
            <a:pPr marL="366713" algn="just">
              <a:buNone/>
              <a:defRPr/>
            </a:pPr>
            <a:endParaRPr lang="es-ES" sz="1200" dirty="0"/>
          </a:p>
          <a:p>
            <a:pPr marL="355600" indent="-355600" algn="just">
              <a:defRPr/>
            </a:pPr>
            <a:r>
              <a:rPr lang="es-ES" sz="1600" b="1" dirty="0"/>
              <a:t>4ª Parte: Experiencias y Personas Relevantes de la Economía Social aragonesa</a:t>
            </a:r>
          </a:p>
          <a:p>
            <a:pPr marL="722313" indent="-355600" algn="just">
              <a:buFont typeface="Wingdings" pitchFamily="2" charset="2"/>
              <a:buChar char="ü"/>
              <a:defRPr/>
            </a:pPr>
            <a:r>
              <a:rPr lang="es-ES" sz="1600" dirty="0" err="1"/>
              <a:t>Tiebel</a:t>
            </a:r>
            <a:r>
              <a:rPr lang="es-ES" sz="1600" dirty="0"/>
              <a:t> Sociedad Cooperativa </a:t>
            </a:r>
          </a:p>
          <a:p>
            <a:pPr marL="722313" indent="-355600" algn="just">
              <a:buFont typeface="Wingdings" pitchFamily="2" charset="2"/>
              <a:buChar char="ü"/>
              <a:defRPr/>
            </a:pPr>
            <a:r>
              <a:rPr lang="es-ES" sz="1600" dirty="0"/>
              <a:t>Felipe Gómez de Valenzuela</a:t>
            </a:r>
          </a:p>
          <a:p>
            <a:pPr marL="366713" algn="just">
              <a:buNone/>
              <a:defRPr/>
            </a:pPr>
            <a:endParaRPr lang="es-ES" sz="1200" dirty="0"/>
          </a:p>
          <a:p>
            <a:pPr marL="355600" indent="-355600" algn="just">
              <a:defRPr/>
            </a:pPr>
            <a:r>
              <a:rPr lang="es-ES" sz="1600" b="1" dirty="0"/>
              <a:t>5ª Parte: Conclusiones del Informe </a:t>
            </a:r>
          </a:p>
          <a:p>
            <a:pPr>
              <a:buNone/>
              <a:defRPr/>
            </a:pPr>
            <a:endParaRPr lang="es-ES" sz="1800" b="1" dirty="0"/>
          </a:p>
        </p:txBody>
      </p:sp>
      <p:pic>
        <p:nvPicPr>
          <p:cNvPr id="2867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7829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395536" y="260351"/>
            <a:ext cx="8208912" cy="504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eaLnBrk="1" hangingPunct="1">
              <a:buFontTx/>
              <a:buNone/>
              <a:defRPr/>
            </a:pPr>
            <a:r>
              <a:rPr lang="es-ES" altLang="es-ES" sz="2400" b="1" dirty="0">
                <a:latin typeface="+mn-lt"/>
              </a:rPr>
              <a:t>Apuntes metodológicos </a:t>
            </a:r>
            <a:endParaRPr lang="es-ES" altLang="es-ES" sz="2400" dirty="0">
              <a:latin typeface="+mn-lt"/>
            </a:endParaRPr>
          </a:p>
        </p:txBody>
      </p:sp>
      <p:pic>
        <p:nvPicPr>
          <p:cNvPr id="34820"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19 Rectángulo"/>
          <p:cNvSpPr/>
          <p:nvPr/>
        </p:nvSpPr>
        <p:spPr>
          <a:xfrm>
            <a:off x="200506" y="1480310"/>
            <a:ext cx="8746774" cy="3539430"/>
          </a:xfrm>
          <a:prstGeom prst="rect">
            <a:avLst/>
          </a:prstGeom>
          <a:ln w="25400">
            <a:solidFill>
              <a:schemeClr val="tx1"/>
            </a:solidFill>
          </a:ln>
        </p:spPr>
        <p:txBody>
          <a:bodyPr wrap="square">
            <a:spAutoFit/>
          </a:bodyPr>
          <a:lstStyle/>
          <a:p>
            <a:pPr algn="just">
              <a:defRPr/>
            </a:pPr>
            <a:endParaRPr lang="es-ES" sz="1600" dirty="0"/>
          </a:p>
          <a:p>
            <a:pPr marL="285750" indent="-285750" algn="just">
              <a:buFontTx/>
              <a:buChar char="-"/>
              <a:defRPr/>
            </a:pPr>
            <a:r>
              <a:rPr lang="es-ES" sz="1600" dirty="0"/>
              <a:t>Los datos de la AEAT incluyen una serie corregida que abarca el periodo temporal 2016-2018. Dichos datos comprenden la “última foto del contribuyente”, es decir, la última declaración presentada y comprobada por la AEAT y que, por tanto, corrige errores, desvíos y omisiones previas. </a:t>
            </a:r>
          </a:p>
          <a:p>
            <a:pPr algn="just">
              <a:defRPr/>
            </a:pPr>
            <a:endParaRPr lang="es-ES" sz="1600" dirty="0"/>
          </a:p>
          <a:p>
            <a:pPr marL="285750" indent="-285750" algn="just">
              <a:buFontTx/>
              <a:buChar char="-"/>
              <a:defRPr/>
            </a:pPr>
            <a:r>
              <a:rPr lang="es-ES" sz="1600" dirty="0"/>
              <a:t>En este informe la cifra de asociaciones activas incluye el número de asociaciones de nueva creación y de asociaciones que han comunicado algún signo de actividad al Registro (entre otros, cambio de domicilio, modificación de estatutos, solicitud de certificados, renovación de la Junta, etc.) únicamente en el año de referencia, y no de forma acumulativa como en informes anteriores. </a:t>
            </a:r>
          </a:p>
          <a:p>
            <a:pPr marL="285750" indent="-285750" algn="just">
              <a:buFontTx/>
              <a:buChar char="-"/>
              <a:defRPr/>
            </a:pPr>
            <a:endParaRPr lang="es-ES" sz="1600" dirty="0"/>
          </a:p>
          <a:p>
            <a:pPr marL="285750" indent="-285750" algn="just">
              <a:buFontTx/>
              <a:buChar char="-"/>
              <a:defRPr/>
            </a:pPr>
            <a:r>
              <a:rPr lang="es-ES" sz="1600" b="1" dirty="0"/>
              <a:t>Por tanto, los datos no son estrictamente comparables con los de informes anteriores</a:t>
            </a:r>
          </a:p>
        </p:txBody>
      </p:sp>
    </p:spTree>
    <p:extLst>
      <p:ext uri="{BB962C8B-B14F-4D97-AF65-F5344CB8AC3E}">
        <p14:creationId xmlns:p14="http://schemas.microsoft.com/office/powerpoint/2010/main" val="4023073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395536" y="260351"/>
            <a:ext cx="8208912" cy="504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eaLnBrk="1" hangingPunct="1">
              <a:buFontTx/>
              <a:buNone/>
              <a:defRPr/>
            </a:pPr>
            <a:r>
              <a:rPr lang="es-ES" altLang="es-ES" sz="2400" b="1" dirty="0">
                <a:latin typeface="+mn-lt"/>
              </a:rPr>
              <a:t>Número de Entidades </a:t>
            </a:r>
            <a:r>
              <a:rPr lang="es-ES" altLang="es-ES" sz="2400" dirty="0">
                <a:latin typeface="+mn-lt"/>
              </a:rPr>
              <a:t>de Economía Social en Aragón</a:t>
            </a:r>
            <a:endParaRPr lang="es-ES" altLang="es-ES" sz="1600" dirty="0">
              <a:latin typeface="+mn-lt"/>
            </a:endParaRPr>
          </a:p>
        </p:txBody>
      </p:sp>
      <p:pic>
        <p:nvPicPr>
          <p:cNvPr id="34820"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1 Tabla"/>
          <p:cNvGraphicFramePr>
            <a:graphicFrameLocks noGrp="1"/>
          </p:cNvGraphicFramePr>
          <p:nvPr>
            <p:extLst>
              <p:ext uri="{D42A27DB-BD31-4B8C-83A1-F6EECF244321}">
                <p14:modId xmlns:p14="http://schemas.microsoft.com/office/powerpoint/2010/main" val="703731013"/>
              </p:ext>
            </p:extLst>
          </p:nvPr>
        </p:nvGraphicFramePr>
        <p:xfrm>
          <a:off x="137163" y="778291"/>
          <a:ext cx="8764686" cy="4018861"/>
        </p:xfrm>
        <a:graphic>
          <a:graphicData uri="http://schemas.openxmlformats.org/drawingml/2006/table">
            <a:tbl>
              <a:tblPr firstRow="1" firstCol="1" bandRow="1">
                <a:tableStyleId>{F5AB1C69-6EDB-4FF4-983F-18BD219EF322}</a:tableStyleId>
              </a:tblPr>
              <a:tblGrid>
                <a:gridCol w="4113190">
                  <a:extLst>
                    <a:ext uri="{9D8B030D-6E8A-4147-A177-3AD203B41FA5}">
                      <a16:colId xmlns:a16="http://schemas.microsoft.com/office/drawing/2014/main" val="20000"/>
                    </a:ext>
                  </a:extLst>
                </a:gridCol>
                <a:gridCol w="1162874">
                  <a:extLst>
                    <a:ext uri="{9D8B030D-6E8A-4147-A177-3AD203B41FA5}">
                      <a16:colId xmlns:a16="http://schemas.microsoft.com/office/drawing/2014/main" val="20001"/>
                    </a:ext>
                  </a:extLst>
                </a:gridCol>
                <a:gridCol w="1162874">
                  <a:extLst>
                    <a:ext uri="{9D8B030D-6E8A-4147-A177-3AD203B41FA5}">
                      <a16:colId xmlns:a16="http://schemas.microsoft.com/office/drawing/2014/main" val="20002"/>
                    </a:ext>
                  </a:extLst>
                </a:gridCol>
                <a:gridCol w="1162874">
                  <a:extLst>
                    <a:ext uri="{9D8B030D-6E8A-4147-A177-3AD203B41FA5}">
                      <a16:colId xmlns:a16="http://schemas.microsoft.com/office/drawing/2014/main" val="20003"/>
                    </a:ext>
                  </a:extLst>
                </a:gridCol>
                <a:gridCol w="1162874">
                  <a:extLst>
                    <a:ext uri="{9D8B030D-6E8A-4147-A177-3AD203B41FA5}">
                      <a16:colId xmlns:a16="http://schemas.microsoft.com/office/drawing/2014/main" val="20004"/>
                    </a:ext>
                  </a:extLst>
                </a:gridCol>
              </a:tblGrid>
              <a:tr h="365351">
                <a:tc>
                  <a:txBody>
                    <a:bodyPr/>
                    <a:lstStyle/>
                    <a:p>
                      <a:endParaRPr lang="es-ES" sz="1800" dirty="0">
                        <a:solidFill>
                          <a:srgbClr val="006600"/>
                        </a:solidFill>
                        <a:effectLst/>
                        <a:latin typeface="+mn-lt"/>
                        <a:cs typeface="Times New Roman"/>
                      </a:endParaRPr>
                    </a:p>
                  </a:txBody>
                  <a:tcPr marL="68580" marR="68580" marT="0" marB="0" anchor="ctr"/>
                </a:tc>
                <a:tc>
                  <a:txBody>
                    <a:bodyPr/>
                    <a:lstStyle/>
                    <a:p>
                      <a:pPr algn="ctr">
                        <a:spcAft>
                          <a:spcPts val="0"/>
                        </a:spcAft>
                      </a:pPr>
                      <a:r>
                        <a:rPr lang="es-ES" sz="1800" dirty="0">
                          <a:effectLst/>
                          <a:latin typeface="+mn-lt"/>
                        </a:rPr>
                        <a:t>2016</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dirty="0">
                          <a:effectLst/>
                          <a:latin typeface="+mn-lt"/>
                        </a:rPr>
                        <a:t>2017</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dirty="0">
                          <a:effectLst/>
                          <a:latin typeface="+mn-lt"/>
                        </a:rPr>
                        <a:t>2018</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1" kern="1200" dirty="0">
                          <a:solidFill>
                            <a:schemeClr val="lt1"/>
                          </a:solidFill>
                          <a:effectLst/>
                          <a:latin typeface="+mn-lt"/>
                          <a:ea typeface="+mn-ea"/>
                          <a:cs typeface="+mn-cs"/>
                        </a:rPr>
                        <a:t>2019</a:t>
                      </a:r>
                    </a:p>
                  </a:txBody>
                  <a:tcPr marL="68580" marR="68580" marT="0" marB="0" anchor="ctr"/>
                </a:tc>
                <a:extLst>
                  <a:ext uri="{0D108BD9-81ED-4DB2-BD59-A6C34878D82A}">
                    <a16:rowId xmlns:a16="http://schemas.microsoft.com/office/drawing/2014/main" val="10000"/>
                  </a:ext>
                </a:extLst>
              </a:tr>
              <a:tr h="365351">
                <a:tc>
                  <a:txBody>
                    <a:bodyPr/>
                    <a:lstStyle/>
                    <a:p>
                      <a:pPr>
                        <a:spcAft>
                          <a:spcPts val="0"/>
                        </a:spcAft>
                      </a:pPr>
                      <a:r>
                        <a:rPr lang="es-ES" sz="1800" dirty="0">
                          <a:effectLst/>
                          <a:latin typeface="+mn-lt"/>
                        </a:rPr>
                        <a:t>Cooperativas </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974</a:t>
                      </a:r>
                    </a:p>
                  </a:txBody>
                  <a:tcPr marL="68580" marR="68580" marT="0" marB="0"/>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969</a:t>
                      </a:r>
                    </a:p>
                  </a:txBody>
                  <a:tcPr marL="68580" marR="68580" marT="0" marB="0"/>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855</a:t>
                      </a:r>
                    </a:p>
                  </a:txBody>
                  <a:tcPr marL="68580" marR="68580" marT="0" marB="0"/>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794</a:t>
                      </a:r>
                    </a:p>
                  </a:txBody>
                  <a:tcPr marL="68580" marR="68580" marT="0" marB="0"/>
                </a:tc>
                <a:extLst>
                  <a:ext uri="{0D108BD9-81ED-4DB2-BD59-A6C34878D82A}">
                    <a16:rowId xmlns:a16="http://schemas.microsoft.com/office/drawing/2014/main" val="10001"/>
                  </a:ext>
                </a:extLst>
              </a:tr>
              <a:tr h="365351">
                <a:tc>
                  <a:txBody>
                    <a:bodyPr/>
                    <a:lstStyle/>
                    <a:p>
                      <a:pPr>
                        <a:spcAft>
                          <a:spcPts val="0"/>
                        </a:spcAft>
                      </a:pPr>
                      <a:r>
                        <a:rPr lang="es-ES" sz="1800" dirty="0">
                          <a:effectLst/>
                          <a:latin typeface="+mn-lt"/>
                        </a:rPr>
                        <a:t>Sociedades Laborales </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360</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338</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322</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301</a:t>
                      </a:r>
                    </a:p>
                  </a:txBody>
                  <a:tcPr marL="68580" marR="68580" marT="0" marB="0" anchor="ctr"/>
                </a:tc>
                <a:extLst>
                  <a:ext uri="{0D108BD9-81ED-4DB2-BD59-A6C34878D82A}">
                    <a16:rowId xmlns:a16="http://schemas.microsoft.com/office/drawing/2014/main" val="10002"/>
                  </a:ext>
                </a:extLst>
              </a:tr>
              <a:tr h="365351">
                <a:tc>
                  <a:txBody>
                    <a:bodyPr/>
                    <a:lstStyle/>
                    <a:p>
                      <a:pPr>
                        <a:spcAft>
                          <a:spcPts val="0"/>
                        </a:spcAft>
                      </a:pPr>
                      <a:r>
                        <a:rPr lang="es-ES" sz="1800" dirty="0">
                          <a:effectLst/>
                          <a:latin typeface="+mn-lt"/>
                        </a:rPr>
                        <a:t>Centros Especiales de Empleo</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42</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42</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42</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42</a:t>
                      </a:r>
                    </a:p>
                  </a:txBody>
                  <a:tcPr marL="68580" marR="68580" marT="0" marB="0" anchor="ctr"/>
                </a:tc>
                <a:extLst>
                  <a:ext uri="{0D108BD9-81ED-4DB2-BD59-A6C34878D82A}">
                    <a16:rowId xmlns:a16="http://schemas.microsoft.com/office/drawing/2014/main" val="10003"/>
                  </a:ext>
                </a:extLst>
              </a:tr>
              <a:tr h="365351">
                <a:tc>
                  <a:txBody>
                    <a:bodyPr/>
                    <a:lstStyle/>
                    <a:p>
                      <a:pPr>
                        <a:spcAft>
                          <a:spcPts val="0"/>
                        </a:spcAft>
                      </a:pPr>
                      <a:r>
                        <a:rPr lang="es-ES" sz="1800" dirty="0">
                          <a:effectLst/>
                          <a:latin typeface="+mn-lt"/>
                        </a:rPr>
                        <a:t>Empresas de Inserción </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13</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16</a:t>
                      </a:r>
                    </a:p>
                  </a:txBody>
                  <a:tcPr marL="68580" marR="68580" marT="0" marB="0" anchor="ctr"/>
                </a:tc>
                <a:extLst>
                  <a:ext uri="{0D108BD9-81ED-4DB2-BD59-A6C34878D82A}">
                    <a16:rowId xmlns:a16="http://schemas.microsoft.com/office/drawing/2014/main" val="10004"/>
                  </a:ext>
                </a:extLst>
              </a:tr>
              <a:tr h="365351">
                <a:tc>
                  <a:txBody>
                    <a:bodyPr/>
                    <a:lstStyle/>
                    <a:p>
                      <a:pPr>
                        <a:spcAft>
                          <a:spcPts val="0"/>
                        </a:spcAft>
                      </a:pPr>
                      <a:r>
                        <a:rPr lang="es-ES" sz="1800" dirty="0">
                          <a:effectLst/>
                          <a:latin typeface="+mn-lt"/>
                        </a:rPr>
                        <a:t>Asociaciones (activas) </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1.861</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2.038</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2.433</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2.683</a:t>
                      </a:r>
                    </a:p>
                  </a:txBody>
                  <a:tcPr marL="68580" marR="68580" marT="0" marB="0" anchor="ctr"/>
                </a:tc>
                <a:extLst>
                  <a:ext uri="{0D108BD9-81ED-4DB2-BD59-A6C34878D82A}">
                    <a16:rowId xmlns:a16="http://schemas.microsoft.com/office/drawing/2014/main" val="10005"/>
                  </a:ext>
                </a:extLst>
              </a:tr>
              <a:tr h="365351">
                <a:tc>
                  <a:txBody>
                    <a:bodyPr/>
                    <a:lstStyle/>
                    <a:p>
                      <a:pPr>
                        <a:spcAft>
                          <a:spcPts val="0"/>
                        </a:spcAft>
                      </a:pPr>
                      <a:r>
                        <a:rPr lang="es-ES" sz="1800" dirty="0">
                          <a:effectLst/>
                          <a:latin typeface="+mn-lt"/>
                        </a:rPr>
                        <a:t>Fundaciones (activas) </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521</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526</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534</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532</a:t>
                      </a:r>
                    </a:p>
                  </a:txBody>
                  <a:tcPr marL="68580" marR="68580" marT="0" marB="0" anchor="ctr"/>
                </a:tc>
                <a:extLst>
                  <a:ext uri="{0D108BD9-81ED-4DB2-BD59-A6C34878D82A}">
                    <a16:rowId xmlns:a16="http://schemas.microsoft.com/office/drawing/2014/main" val="10006"/>
                  </a:ext>
                </a:extLst>
              </a:tr>
              <a:tr h="365351">
                <a:tc>
                  <a:txBody>
                    <a:bodyPr/>
                    <a:lstStyle/>
                    <a:p>
                      <a:pPr>
                        <a:spcAft>
                          <a:spcPts val="0"/>
                        </a:spcAft>
                      </a:pPr>
                      <a:r>
                        <a:rPr lang="es-ES" sz="1800" dirty="0">
                          <a:effectLst/>
                          <a:latin typeface="+mn-lt"/>
                        </a:rPr>
                        <a:t>Sociedades Agrarias de Transformación </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707</a:t>
                      </a:r>
                    </a:p>
                  </a:txBody>
                  <a:tcPr marL="68580" marR="68580" marT="0" marB="0" anchor="ctr"/>
                </a:tc>
                <a:tc>
                  <a:txBody>
                    <a:bodyPr/>
                    <a:lstStyle/>
                    <a:p>
                      <a:pPr algn="ctr"/>
                      <a:r>
                        <a:rPr lang="es-ES" sz="1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702</a:t>
                      </a:r>
                    </a:p>
                  </a:txBody>
                  <a:tcPr marL="68580" marR="68580" marT="0" marB="0" anchor="ctr"/>
                </a:tc>
                <a:tc>
                  <a:txBody>
                    <a:bodyPr/>
                    <a:lstStyle/>
                    <a:p>
                      <a:pPr algn="ctr"/>
                      <a:r>
                        <a:rPr lang="es-ES" sz="18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696</a:t>
                      </a:r>
                    </a:p>
                  </a:txBody>
                  <a:tcPr marL="68580" marR="68580" marT="0" marB="0" anchor="ctr"/>
                </a:tc>
                <a:tc>
                  <a:txBody>
                    <a:bodyPr/>
                    <a:lstStyle/>
                    <a:p>
                      <a:pPr algn="ctr"/>
                      <a:r>
                        <a:rPr lang="es-ES" sz="1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698</a:t>
                      </a:r>
                    </a:p>
                  </a:txBody>
                  <a:tcPr marL="68580" marR="68580" marT="0" marB="0" anchor="ctr"/>
                </a:tc>
                <a:extLst>
                  <a:ext uri="{0D108BD9-81ED-4DB2-BD59-A6C34878D82A}">
                    <a16:rowId xmlns:a16="http://schemas.microsoft.com/office/drawing/2014/main" val="10007"/>
                  </a:ext>
                </a:extLst>
              </a:tr>
              <a:tr h="365351">
                <a:tc>
                  <a:txBody>
                    <a:bodyPr/>
                    <a:lstStyle/>
                    <a:p>
                      <a:pPr>
                        <a:spcAft>
                          <a:spcPts val="0"/>
                        </a:spcAft>
                      </a:pPr>
                      <a:r>
                        <a:rPr lang="es-ES" sz="1800" dirty="0">
                          <a:solidFill>
                            <a:schemeClr val="tx1"/>
                          </a:solidFill>
                          <a:effectLst/>
                          <a:latin typeface="+mn-lt"/>
                        </a:rPr>
                        <a:t>Total organizaciones Economía Social</a:t>
                      </a:r>
                      <a:endParaRPr lang="es-ES" sz="2800" dirty="0">
                        <a:solidFill>
                          <a:schemeClr val="tx1"/>
                        </a:solidFill>
                        <a:effectLst/>
                        <a:latin typeface="+mn-lt"/>
                        <a:ea typeface="Times New Roman"/>
                        <a:cs typeface="Times New Roman"/>
                      </a:endParaRPr>
                    </a:p>
                  </a:txBody>
                  <a:tcPr marL="68580" marR="68580" marT="0" marB="0" anchor="ctr"/>
                </a:tc>
                <a:tc>
                  <a:txBody>
                    <a:bodyPr/>
                    <a:lstStyle/>
                    <a:p>
                      <a:pPr algn="ctr"/>
                      <a:r>
                        <a:rPr lang="es-E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4.474</a:t>
                      </a:r>
                    </a:p>
                  </a:txBody>
                  <a:tcPr marL="68580" marR="68580" marT="0" marB="0" anchor="ctr"/>
                </a:tc>
                <a:tc>
                  <a:txBody>
                    <a:bodyPr/>
                    <a:lstStyle/>
                    <a:p>
                      <a:pPr algn="ctr"/>
                      <a:r>
                        <a:rPr lang="es-E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4.625</a:t>
                      </a:r>
                      <a:endParaRPr lang="es-E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4.895</a:t>
                      </a:r>
                      <a:endParaRPr lang="es-E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5.066</a:t>
                      </a:r>
                      <a:endParaRPr lang="es-E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365351">
                <a:tc>
                  <a:txBody>
                    <a:bodyPr/>
                    <a:lstStyle/>
                    <a:p>
                      <a:pPr>
                        <a:spcAft>
                          <a:spcPts val="0"/>
                        </a:spcAft>
                      </a:pPr>
                      <a:r>
                        <a:rPr lang="es-ES" sz="1800" dirty="0">
                          <a:effectLst/>
                          <a:latin typeface="+mn-lt"/>
                        </a:rPr>
                        <a:t>Total empresas en Aragón (activas) </a:t>
                      </a:r>
                      <a:endParaRPr lang="es-ES" sz="2800" dirty="0">
                        <a:solidFill>
                          <a:srgbClr val="006600"/>
                        </a:solidFill>
                        <a:effectLst/>
                        <a:latin typeface="+mn-lt"/>
                        <a:ea typeface="Times New Roman"/>
                        <a:cs typeface="Times New Roman"/>
                      </a:endParaRPr>
                    </a:p>
                  </a:txBody>
                  <a:tcPr marL="68580" marR="68580" marT="0" marB="0" anchor="ctr"/>
                </a:tc>
                <a:tc>
                  <a:txBody>
                    <a:bodyPr/>
                    <a:lstStyle/>
                    <a:p>
                      <a:pPr algn="ctr"/>
                      <a:r>
                        <a:rPr lang="es-ES" sz="18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90.325</a:t>
                      </a:r>
                      <a:endParaRPr lang="es-E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90.903</a:t>
                      </a:r>
                    </a:p>
                  </a:txBody>
                  <a:tcPr marL="68580" marR="68580" marT="0" marB="0" anchor="ctr"/>
                </a:tc>
                <a:tc>
                  <a:txBody>
                    <a:bodyPr/>
                    <a:lstStyle/>
                    <a:p>
                      <a:pPr algn="ctr"/>
                      <a:r>
                        <a:rPr lang="es-E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91.493</a:t>
                      </a:r>
                    </a:p>
                  </a:txBody>
                  <a:tcPr marL="68580" marR="68580" marT="0" marB="0" anchor="ctr"/>
                </a:tc>
                <a:tc>
                  <a:txBody>
                    <a:bodyPr/>
                    <a:lstStyle/>
                    <a:p>
                      <a:pPr algn="ctr"/>
                      <a:r>
                        <a:rPr lang="es-E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91.114</a:t>
                      </a:r>
                    </a:p>
                  </a:txBody>
                  <a:tcPr marL="68580" marR="68580" marT="0" marB="0" anchor="ctr"/>
                </a:tc>
                <a:extLst>
                  <a:ext uri="{0D108BD9-81ED-4DB2-BD59-A6C34878D82A}">
                    <a16:rowId xmlns:a16="http://schemas.microsoft.com/office/drawing/2014/main" val="10009"/>
                  </a:ext>
                </a:extLst>
              </a:tr>
              <a:tr h="365351">
                <a:tc>
                  <a:txBody>
                    <a:bodyPr/>
                    <a:lstStyle/>
                    <a:p>
                      <a:pPr>
                        <a:spcAft>
                          <a:spcPts val="0"/>
                        </a:spcAft>
                      </a:pPr>
                      <a:r>
                        <a:rPr lang="es-ES" sz="1800" dirty="0">
                          <a:solidFill>
                            <a:schemeClr val="tx1"/>
                          </a:solidFill>
                          <a:effectLst/>
                          <a:latin typeface="+mn-lt"/>
                        </a:rPr>
                        <a:t>Representatividad</a:t>
                      </a:r>
                      <a:endParaRPr lang="es-ES" sz="2800" dirty="0">
                        <a:solidFill>
                          <a:schemeClr val="tx1"/>
                        </a:solidFill>
                        <a:effectLst/>
                        <a:latin typeface="+mn-lt"/>
                        <a:ea typeface="Times New Roman"/>
                        <a:cs typeface="Times New Roman"/>
                      </a:endParaRPr>
                    </a:p>
                  </a:txBody>
                  <a:tcPr marL="68580" marR="68580" marT="0" marB="0" anchor="ctr"/>
                </a:tc>
                <a:tc>
                  <a:txBody>
                    <a:bodyPr/>
                    <a:lstStyle/>
                    <a:p>
                      <a:pPr algn="ctr"/>
                      <a:r>
                        <a:rPr lang="es-E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4,95%</a:t>
                      </a:r>
                    </a:p>
                  </a:txBody>
                  <a:tcPr marL="68580" marR="68580" marT="0" marB="0" anchor="ctr"/>
                </a:tc>
                <a:tc>
                  <a:txBody>
                    <a:bodyPr/>
                    <a:lstStyle/>
                    <a:p>
                      <a:pPr algn="ctr"/>
                      <a:r>
                        <a:rPr lang="es-E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5,09%</a:t>
                      </a:r>
                      <a:endParaRPr lang="es-E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5,35%</a:t>
                      </a:r>
                      <a:endParaRPr lang="es-E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5,56%</a:t>
                      </a:r>
                      <a:endParaRPr lang="es-E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bl>
          </a:graphicData>
        </a:graphic>
      </p:graphicFrame>
      <p:sp>
        <p:nvSpPr>
          <p:cNvPr id="5" name="4 Rectángulo"/>
          <p:cNvSpPr/>
          <p:nvPr/>
        </p:nvSpPr>
        <p:spPr>
          <a:xfrm>
            <a:off x="198613" y="3717032"/>
            <a:ext cx="8746774" cy="360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Rectángulo"/>
          <p:cNvSpPr/>
          <p:nvPr/>
        </p:nvSpPr>
        <p:spPr>
          <a:xfrm>
            <a:off x="217714" y="4437112"/>
            <a:ext cx="8746774" cy="360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227957" y="5085184"/>
            <a:ext cx="8746774" cy="584775"/>
          </a:xfrm>
          <a:prstGeom prst="rect">
            <a:avLst/>
          </a:prstGeom>
        </p:spPr>
        <p:txBody>
          <a:bodyPr wrap="square">
            <a:spAutoFit/>
          </a:bodyPr>
          <a:lstStyle/>
          <a:p>
            <a:pPr algn="just">
              <a:defRPr/>
            </a:pPr>
            <a:r>
              <a:rPr lang="es-ES" sz="1600" dirty="0"/>
              <a:t>- El dato de asociaciones activas es una estimación de los Registros provinciales, realizada a partir de las comunicaciones recibidas por parte de las asociaciones en cada provincia. </a:t>
            </a:r>
          </a:p>
        </p:txBody>
      </p:sp>
    </p:spTree>
    <p:extLst>
      <p:ext uri="{BB962C8B-B14F-4D97-AF65-F5344CB8AC3E}">
        <p14:creationId xmlns:p14="http://schemas.microsoft.com/office/powerpoint/2010/main" val="1833396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395536" y="260351"/>
            <a:ext cx="8208912" cy="504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eaLnBrk="1" hangingPunct="1">
              <a:buFontTx/>
              <a:buNone/>
              <a:defRPr/>
            </a:pPr>
            <a:r>
              <a:rPr lang="es-ES" altLang="es-ES" sz="2400" b="1" dirty="0">
                <a:latin typeface="+mn-lt"/>
              </a:rPr>
              <a:t>Empleo </a:t>
            </a:r>
            <a:r>
              <a:rPr lang="es-ES" altLang="es-ES" sz="2400" dirty="0">
                <a:latin typeface="+mn-lt"/>
              </a:rPr>
              <a:t>de la Economía Social en Aragón </a:t>
            </a:r>
          </a:p>
          <a:p>
            <a:pPr algn="ctr" eaLnBrk="1" hangingPunct="1">
              <a:buFontTx/>
              <a:buNone/>
              <a:defRPr/>
            </a:pPr>
            <a:r>
              <a:rPr lang="es-ES" altLang="es-ES" sz="2000" i="1" dirty="0">
                <a:latin typeface="+mn-lt"/>
              </a:rPr>
              <a:t>Algunos apuntes previos</a:t>
            </a:r>
            <a:endParaRPr lang="es-ES" altLang="es-ES" sz="1400" i="1" dirty="0">
              <a:latin typeface="+mn-lt"/>
            </a:endParaRPr>
          </a:p>
        </p:txBody>
      </p:sp>
      <p:pic>
        <p:nvPicPr>
          <p:cNvPr id="34820"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18 Rectángulo"/>
          <p:cNvSpPr/>
          <p:nvPr/>
        </p:nvSpPr>
        <p:spPr>
          <a:xfrm>
            <a:off x="202264" y="4797152"/>
            <a:ext cx="8746774" cy="584775"/>
          </a:xfrm>
          <a:prstGeom prst="rect">
            <a:avLst/>
          </a:prstGeom>
          <a:ln w="25400">
            <a:solidFill>
              <a:schemeClr val="tx1"/>
            </a:solidFill>
          </a:ln>
        </p:spPr>
        <p:txBody>
          <a:bodyPr wrap="square">
            <a:spAutoFit/>
          </a:bodyPr>
          <a:lstStyle/>
          <a:p>
            <a:pPr algn="just">
              <a:defRPr/>
            </a:pPr>
            <a:r>
              <a:rPr lang="es-ES" sz="1600" dirty="0"/>
              <a:t>Las cifras de empleo de 2019 de cooperativas, asociaciones y fundaciones no están todavía disponibles (AEAT). Se incluyen los últimos datos disponibles, relativos a 2018.  </a:t>
            </a:r>
          </a:p>
        </p:txBody>
      </p:sp>
      <p:sp>
        <p:nvSpPr>
          <p:cNvPr id="20" name="19 Rectángulo"/>
          <p:cNvSpPr/>
          <p:nvPr/>
        </p:nvSpPr>
        <p:spPr>
          <a:xfrm>
            <a:off x="200506" y="1480310"/>
            <a:ext cx="8746774" cy="2062103"/>
          </a:xfrm>
          <a:prstGeom prst="rect">
            <a:avLst/>
          </a:prstGeom>
          <a:ln w="25400">
            <a:solidFill>
              <a:schemeClr val="tx1"/>
            </a:solidFill>
          </a:ln>
        </p:spPr>
        <p:txBody>
          <a:bodyPr wrap="square">
            <a:spAutoFit/>
          </a:bodyPr>
          <a:lstStyle/>
          <a:p>
            <a:pPr algn="just">
              <a:defRPr/>
            </a:pPr>
            <a:r>
              <a:rPr lang="es-ES" sz="1600" dirty="0"/>
              <a:t>No se dispone de datos de empleo para el conjunto total del sector de la Economía Social aragonesa, sino de una muestra representativa del 43% del total de entidades. </a:t>
            </a:r>
          </a:p>
          <a:p>
            <a:pPr algn="just">
              <a:defRPr/>
            </a:pPr>
            <a:endParaRPr lang="es-ES" sz="1600" dirty="0"/>
          </a:p>
          <a:p>
            <a:pPr marL="285750" indent="-285750" algn="just">
              <a:buFontTx/>
              <a:buChar char="-"/>
              <a:defRPr/>
            </a:pPr>
            <a:r>
              <a:rPr lang="es-ES" sz="1600" dirty="0"/>
              <a:t>No se dispone de información para las Sociedades Agrarias de Transformación</a:t>
            </a:r>
          </a:p>
          <a:p>
            <a:pPr algn="just">
              <a:defRPr/>
            </a:pPr>
            <a:endParaRPr lang="es-ES" sz="1600" dirty="0"/>
          </a:p>
          <a:p>
            <a:pPr marL="285750" indent="-285750" algn="just">
              <a:buFontTx/>
              <a:buChar char="-"/>
              <a:defRPr/>
            </a:pPr>
            <a:r>
              <a:rPr lang="es-ES" sz="1600" dirty="0"/>
              <a:t>En el caso de asociaciones y fundaciones, los datos de empleo hacen referencia a las entidades que presentaron la declaración del impuesto de sociedades en el año correspondiente (no todas ellas están obligadas a realizar dicha declaración).        </a:t>
            </a:r>
          </a:p>
        </p:txBody>
      </p:sp>
    </p:spTree>
    <p:extLst>
      <p:ext uri="{BB962C8B-B14F-4D97-AF65-F5344CB8AC3E}">
        <p14:creationId xmlns:p14="http://schemas.microsoft.com/office/powerpoint/2010/main" val="943245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395536" y="260351"/>
            <a:ext cx="8208912" cy="504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eaLnBrk="1" hangingPunct="1">
              <a:buFontTx/>
              <a:buNone/>
              <a:defRPr/>
            </a:pPr>
            <a:r>
              <a:rPr lang="es-ES" altLang="es-ES" sz="2400" b="1" dirty="0">
                <a:latin typeface="+mn-lt"/>
              </a:rPr>
              <a:t>Empleo </a:t>
            </a:r>
            <a:r>
              <a:rPr lang="es-ES" altLang="es-ES" sz="2400" dirty="0">
                <a:latin typeface="+mn-lt"/>
              </a:rPr>
              <a:t>de la Economía Social en Aragón</a:t>
            </a:r>
            <a:endParaRPr lang="es-ES" altLang="es-ES" sz="1600" dirty="0">
              <a:latin typeface="+mn-lt"/>
            </a:endParaRPr>
          </a:p>
        </p:txBody>
      </p:sp>
      <p:pic>
        <p:nvPicPr>
          <p:cNvPr id="34820"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2 Tabla"/>
          <p:cNvGraphicFramePr>
            <a:graphicFrameLocks noGrp="1"/>
          </p:cNvGraphicFramePr>
          <p:nvPr>
            <p:extLst>
              <p:ext uri="{D42A27DB-BD31-4B8C-83A1-F6EECF244321}">
                <p14:modId xmlns:p14="http://schemas.microsoft.com/office/powerpoint/2010/main" val="1609894162"/>
              </p:ext>
            </p:extLst>
          </p:nvPr>
        </p:nvGraphicFramePr>
        <p:xfrm>
          <a:off x="107505" y="764705"/>
          <a:ext cx="7920879" cy="4392487"/>
        </p:xfrm>
        <a:graphic>
          <a:graphicData uri="http://schemas.openxmlformats.org/drawingml/2006/table">
            <a:tbl>
              <a:tblPr firstRow="1" firstCol="1" bandRow="1">
                <a:tableStyleId>{F5AB1C69-6EDB-4FF4-983F-18BD219EF322}</a:tableStyleId>
              </a:tblPr>
              <a:tblGrid>
                <a:gridCol w="3571007">
                  <a:extLst>
                    <a:ext uri="{9D8B030D-6E8A-4147-A177-3AD203B41FA5}">
                      <a16:colId xmlns:a16="http://schemas.microsoft.com/office/drawing/2014/main" val="20000"/>
                    </a:ext>
                  </a:extLst>
                </a:gridCol>
                <a:gridCol w="1087468">
                  <a:extLst>
                    <a:ext uri="{9D8B030D-6E8A-4147-A177-3AD203B41FA5}">
                      <a16:colId xmlns:a16="http://schemas.microsoft.com/office/drawing/2014/main" val="20001"/>
                    </a:ext>
                  </a:extLst>
                </a:gridCol>
                <a:gridCol w="1087468">
                  <a:extLst>
                    <a:ext uri="{9D8B030D-6E8A-4147-A177-3AD203B41FA5}">
                      <a16:colId xmlns:a16="http://schemas.microsoft.com/office/drawing/2014/main" val="20002"/>
                    </a:ext>
                  </a:extLst>
                </a:gridCol>
                <a:gridCol w="1087468">
                  <a:extLst>
                    <a:ext uri="{9D8B030D-6E8A-4147-A177-3AD203B41FA5}">
                      <a16:colId xmlns:a16="http://schemas.microsoft.com/office/drawing/2014/main" val="20003"/>
                    </a:ext>
                  </a:extLst>
                </a:gridCol>
                <a:gridCol w="1087468">
                  <a:extLst>
                    <a:ext uri="{9D8B030D-6E8A-4147-A177-3AD203B41FA5}">
                      <a16:colId xmlns:a16="http://schemas.microsoft.com/office/drawing/2014/main" val="20004"/>
                    </a:ext>
                  </a:extLst>
                </a:gridCol>
              </a:tblGrid>
              <a:tr h="399317">
                <a:tc>
                  <a:txBody>
                    <a:bodyPr/>
                    <a:lstStyle/>
                    <a:p>
                      <a:endParaRPr lang="es-ES" sz="1800" dirty="0">
                        <a:solidFill>
                          <a:srgbClr val="006600"/>
                        </a:solidFill>
                        <a:effectLst/>
                        <a:latin typeface="+mn-lt"/>
                        <a:cs typeface="Times New Roman"/>
                      </a:endParaRPr>
                    </a:p>
                  </a:txBody>
                  <a:tcPr marL="68580" marR="68580" marT="0" marB="0" anchor="ctr"/>
                </a:tc>
                <a:tc>
                  <a:txBody>
                    <a:bodyPr/>
                    <a:lstStyle/>
                    <a:p>
                      <a:pPr algn="ctr">
                        <a:spcAft>
                          <a:spcPts val="0"/>
                        </a:spcAft>
                      </a:pPr>
                      <a:r>
                        <a:rPr lang="es-ES" sz="1800" dirty="0">
                          <a:effectLst/>
                          <a:latin typeface="+mn-lt"/>
                        </a:rPr>
                        <a:t>2016</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dirty="0">
                          <a:effectLst/>
                          <a:latin typeface="+mn-lt"/>
                        </a:rPr>
                        <a:t>2017</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dirty="0">
                          <a:effectLst/>
                          <a:latin typeface="+mn-lt"/>
                        </a:rPr>
                        <a:t>2018</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r>
                        <a:rPr lang="es-ES" dirty="0"/>
                        <a:t>2019</a:t>
                      </a:r>
                    </a:p>
                  </a:txBody>
                  <a:tcPr marL="68580" marR="68580" marT="0" marB="0" anchor="ctr"/>
                </a:tc>
                <a:extLst>
                  <a:ext uri="{0D108BD9-81ED-4DB2-BD59-A6C34878D82A}">
                    <a16:rowId xmlns:a16="http://schemas.microsoft.com/office/drawing/2014/main" val="10000"/>
                  </a:ext>
                </a:extLst>
              </a:tr>
              <a:tr h="399317">
                <a:tc>
                  <a:txBody>
                    <a:bodyPr/>
                    <a:lstStyle/>
                    <a:p>
                      <a:pPr>
                        <a:spcAft>
                          <a:spcPts val="0"/>
                        </a:spcAft>
                      </a:pPr>
                      <a:r>
                        <a:rPr lang="es-ES" sz="1800" dirty="0">
                          <a:effectLst/>
                          <a:latin typeface="+mn-lt"/>
                        </a:rPr>
                        <a:t>Cooperativas</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6.509</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0">
                          <a:solidFill>
                            <a:schemeClr val="tx1"/>
                          </a:solidFill>
                          <a:effectLst/>
                          <a:latin typeface="Times New Roman"/>
                          <a:ea typeface="Times New Roman"/>
                          <a:cs typeface="Times New Roman"/>
                        </a:rPr>
                        <a:t>6.714</a:t>
                      </a:r>
                      <a:endParaRPr lang="es-ES" sz="2800" b="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6.676</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6.758</a:t>
                      </a:r>
                      <a:endParaRPr lang="es-ES" sz="2800" b="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1"/>
                  </a:ext>
                </a:extLst>
              </a:tr>
              <a:tr h="399317">
                <a:tc>
                  <a:txBody>
                    <a:bodyPr/>
                    <a:lstStyle/>
                    <a:p>
                      <a:pPr>
                        <a:spcAft>
                          <a:spcPts val="0"/>
                        </a:spcAft>
                      </a:pPr>
                      <a:r>
                        <a:rPr lang="es-ES" sz="1800" dirty="0">
                          <a:effectLst/>
                          <a:latin typeface="+mn-lt"/>
                        </a:rPr>
                        <a:t>Sociedades Laborales </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1.574</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1.506</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1.469</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1.472</a:t>
                      </a:r>
                      <a:endParaRPr lang="es-ES" sz="28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2"/>
                  </a:ext>
                </a:extLst>
              </a:tr>
              <a:tr h="399317">
                <a:tc>
                  <a:txBody>
                    <a:bodyPr/>
                    <a:lstStyle/>
                    <a:p>
                      <a:pPr>
                        <a:spcAft>
                          <a:spcPts val="0"/>
                        </a:spcAft>
                      </a:pPr>
                      <a:r>
                        <a:rPr lang="es-ES" sz="1800" dirty="0">
                          <a:effectLst/>
                          <a:latin typeface="+mn-lt"/>
                        </a:rPr>
                        <a:t>Centros Especiales de Empleo </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1.952</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2.043</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2.138</a:t>
                      </a:r>
                      <a:endParaRPr lang="es-ES" sz="28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2.246</a:t>
                      </a:r>
                      <a:endParaRPr lang="es-ES" sz="28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3"/>
                  </a:ext>
                </a:extLst>
              </a:tr>
              <a:tr h="399317">
                <a:tc>
                  <a:txBody>
                    <a:bodyPr/>
                    <a:lstStyle/>
                    <a:p>
                      <a:pPr>
                        <a:spcAft>
                          <a:spcPts val="0"/>
                        </a:spcAft>
                      </a:pPr>
                      <a:r>
                        <a:rPr lang="es-ES" sz="1800" dirty="0">
                          <a:effectLst/>
                          <a:latin typeface="+mn-lt"/>
                        </a:rPr>
                        <a:t>Empresas de Inserción </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273</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321</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297</a:t>
                      </a:r>
                      <a:endParaRPr lang="es-ES" sz="28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309</a:t>
                      </a:r>
                      <a:endParaRPr lang="es-ES" sz="28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4"/>
                  </a:ext>
                </a:extLst>
              </a:tr>
              <a:tr h="399317">
                <a:tc>
                  <a:txBody>
                    <a:bodyPr/>
                    <a:lstStyle/>
                    <a:p>
                      <a:pPr>
                        <a:spcAft>
                          <a:spcPts val="0"/>
                        </a:spcAft>
                      </a:pPr>
                      <a:r>
                        <a:rPr lang="es-ES" sz="1800" dirty="0">
                          <a:effectLst/>
                          <a:latin typeface="+mn-lt"/>
                        </a:rPr>
                        <a:t>Asociaciones (activas) </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2.703</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3.058</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3.292</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3.292 *</a:t>
                      </a:r>
                      <a:endParaRPr lang="es-ES" sz="28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5"/>
                  </a:ext>
                </a:extLst>
              </a:tr>
              <a:tr h="399317">
                <a:tc>
                  <a:txBody>
                    <a:bodyPr/>
                    <a:lstStyle/>
                    <a:p>
                      <a:pPr>
                        <a:spcAft>
                          <a:spcPts val="0"/>
                        </a:spcAft>
                      </a:pPr>
                      <a:r>
                        <a:rPr lang="es-ES" sz="1800" dirty="0">
                          <a:effectLst/>
                          <a:latin typeface="+mn-lt"/>
                        </a:rPr>
                        <a:t>Fundaciones (activas) </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5.139</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5.241</a:t>
                      </a:r>
                      <a:endParaRPr lang="es-ES" sz="28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5.628</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5.628 *</a:t>
                      </a:r>
                      <a:endParaRPr lang="es-ES" sz="28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6"/>
                  </a:ext>
                </a:extLst>
              </a:tr>
              <a:tr h="399317">
                <a:tc>
                  <a:txBody>
                    <a:bodyPr/>
                    <a:lstStyle/>
                    <a:p>
                      <a:pPr>
                        <a:spcAft>
                          <a:spcPts val="0"/>
                        </a:spcAft>
                      </a:pPr>
                      <a:r>
                        <a:rPr lang="es-ES" sz="1800" dirty="0">
                          <a:effectLst/>
                          <a:latin typeface="+mn-lt"/>
                        </a:rPr>
                        <a:t>Sociedades Agrarias Transformación</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n.d.</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n.d.</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n.d.</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n.d.</a:t>
                      </a:r>
                      <a:endParaRPr lang="es-ES" sz="28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7"/>
                  </a:ext>
                </a:extLst>
              </a:tr>
              <a:tr h="399317">
                <a:tc>
                  <a:txBody>
                    <a:bodyPr/>
                    <a:lstStyle/>
                    <a:p>
                      <a:pPr>
                        <a:spcAft>
                          <a:spcPts val="0"/>
                        </a:spcAft>
                      </a:pPr>
                      <a:r>
                        <a:rPr lang="es-ES" sz="1800" b="1" dirty="0">
                          <a:solidFill>
                            <a:schemeClr val="tx1"/>
                          </a:solidFill>
                          <a:effectLst/>
                          <a:latin typeface="+mn-lt"/>
                        </a:rPr>
                        <a:t>Total Empleo de la Economía Social</a:t>
                      </a:r>
                      <a:endParaRPr lang="es-ES" sz="1800" b="1"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s-ES" sz="1800" b="1" dirty="0">
                          <a:solidFill>
                            <a:schemeClr val="tx1"/>
                          </a:solidFill>
                          <a:effectLst/>
                          <a:latin typeface="Times New Roman"/>
                          <a:ea typeface="Times New Roman"/>
                          <a:cs typeface="Times New Roman"/>
                        </a:rPr>
                        <a:t>18.150</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1">
                          <a:solidFill>
                            <a:schemeClr val="tx1"/>
                          </a:solidFill>
                          <a:effectLst/>
                          <a:latin typeface="Times New Roman"/>
                          <a:ea typeface="Times New Roman"/>
                          <a:cs typeface="Times New Roman"/>
                        </a:rPr>
                        <a:t>18.883</a:t>
                      </a:r>
                      <a:endParaRPr lang="es-ES" sz="28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1" dirty="0">
                          <a:solidFill>
                            <a:schemeClr val="tx1"/>
                          </a:solidFill>
                          <a:effectLst/>
                          <a:latin typeface="Times New Roman"/>
                          <a:ea typeface="Times New Roman"/>
                          <a:cs typeface="Times New Roman"/>
                        </a:rPr>
                        <a:t>19.500</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1" dirty="0">
                          <a:solidFill>
                            <a:schemeClr val="tx1"/>
                          </a:solidFill>
                          <a:effectLst/>
                          <a:latin typeface="Times New Roman"/>
                          <a:ea typeface="Times New Roman"/>
                          <a:cs typeface="Times New Roman"/>
                        </a:rPr>
                        <a:t>20.060</a:t>
                      </a:r>
                      <a:endParaRPr lang="es-ES" sz="28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8"/>
                  </a:ext>
                </a:extLst>
              </a:tr>
              <a:tr h="399317">
                <a:tc>
                  <a:txBody>
                    <a:bodyPr/>
                    <a:lstStyle/>
                    <a:p>
                      <a:pPr>
                        <a:spcAft>
                          <a:spcPts val="0"/>
                        </a:spcAft>
                      </a:pPr>
                      <a:r>
                        <a:rPr lang="es-ES" sz="1800" dirty="0">
                          <a:effectLst/>
                          <a:latin typeface="+mn-lt"/>
                        </a:rPr>
                        <a:t>Total Empleo en Aragón</a:t>
                      </a:r>
                      <a:endParaRPr lang="es-ES" sz="18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800" b="0" dirty="0">
                          <a:solidFill>
                            <a:schemeClr val="tx1"/>
                          </a:solidFill>
                          <a:effectLst/>
                          <a:latin typeface="Times New Roman"/>
                          <a:ea typeface="Times New Roman"/>
                          <a:cs typeface="Times New Roman"/>
                        </a:rPr>
                        <a:t>560.800</a:t>
                      </a:r>
                      <a:endParaRPr lang="es-ES" sz="28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565.700</a:t>
                      </a:r>
                      <a:endParaRPr lang="es-ES" sz="28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a:solidFill>
                            <a:schemeClr val="tx1"/>
                          </a:solidFill>
                          <a:effectLst/>
                          <a:latin typeface="Times New Roman"/>
                          <a:ea typeface="Times New Roman"/>
                          <a:cs typeface="Times New Roman"/>
                        </a:rPr>
                        <a:t>577.000</a:t>
                      </a:r>
                      <a:endParaRPr lang="es-ES" sz="28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dirty="0">
                          <a:solidFill>
                            <a:schemeClr val="tx1"/>
                          </a:solidFill>
                          <a:effectLst/>
                          <a:latin typeface="Times New Roman"/>
                          <a:ea typeface="Times New Roman"/>
                          <a:cs typeface="Times New Roman"/>
                        </a:rPr>
                        <a:t>591.200</a:t>
                      </a:r>
                      <a:endParaRPr lang="es-ES" sz="28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9"/>
                  </a:ext>
                </a:extLst>
              </a:tr>
              <a:tr h="399317">
                <a:tc>
                  <a:txBody>
                    <a:bodyPr/>
                    <a:lstStyle/>
                    <a:p>
                      <a:pPr>
                        <a:spcAft>
                          <a:spcPts val="0"/>
                        </a:spcAft>
                      </a:pPr>
                      <a:r>
                        <a:rPr lang="es-ES" sz="1800" b="1" dirty="0">
                          <a:solidFill>
                            <a:schemeClr val="tx1"/>
                          </a:solidFill>
                          <a:effectLst/>
                          <a:latin typeface="+mn-lt"/>
                        </a:rPr>
                        <a:t>Representatividad</a:t>
                      </a:r>
                      <a:endParaRPr lang="es-ES" sz="1800" b="1"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s-ES" sz="1800" b="1" dirty="0">
                          <a:solidFill>
                            <a:schemeClr val="tx1"/>
                          </a:solidFill>
                          <a:effectLst/>
                          <a:latin typeface="Times New Roman"/>
                          <a:ea typeface="Times New Roman"/>
                          <a:cs typeface="Times New Roman"/>
                        </a:rPr>
                        <a:t>3,24%</a:t>
                      </a:r>
                      <a:endParaRPr lang="es-ES" sz="28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1">
                          <a:solidFill>
                            <a:schemeClr val="tx1"/>
                          </a:solidFill>
                          <a:effectLst/>
                          <a:latin typeface="Times New Roman"/>
                          <a:ea typeface="Times New Roman"/>
                          <a:cs typeface="Times New Roman"/>
                        </a:rPr>
                        <a:t>3,34%</a:t>
                      </a:r>
                      <a:endParaRPr lang="es-ES" sz="28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1">
                          <a:solidFill>
                            <a:schemeClr val="tx1"/>
                          </a:solidFill>
                          <a:effectLst/>
                          <a:latin typeface="Times New Roman"/>
                          <a:ea typeface="Times New Roman"/>
                          <a:cs typeface="Times New Roman"/>
                        </a:rPr>
                        <a:t>3,38%</a:t>
                      </a:r>
                      <a:endParaRPr lang="es-ES" sz="28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800" b="1" dirty="0">
                          <a:solidFill>
                            <a:schemeClr val="tx1"/>
                          </a:solidFill>
                          <a:effectLst/>
                          <a:latin typeface="Times New Roman"/>
                          <a:ea typeface="Times New Roman"/>
                          <a:cs typeface="Times New Roman"/>
                        </a:rPr>
                        <a:t>3,39%</a:t>
                      </a:r>
                      <a:endParaRPr lang="es-ES" sz="28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10"/>
                  </a:ext>
                </a:extLst>
              </a:tr>
            </a:tbl>
          </a:graphicData>
        </a:graphic>
      </p:graphicFrame>
      <p:sp>
        <p:nvSpPr>
          <p:cNvPr id="17" name="16 Rectángulo"/>
          <p:cNvSpPr/>
          <p:nvPr/>
        </p:nvSpPr>
        <p:spPr>
          <a:xfrm>
            <a:off x="105126" y="4004997"/>
            <a:ext cx="7922069" cy="360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Rectángulo"/>
          <p:cNvSpPr/>
          <p:nvPr/>
        </p:nvSpPr>
        <p:spPr>
          <a:xfrm>
            <a:off x="105126" y="4797152"/>
            <a:ext cx="7923258" cy="360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14415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395536" y="118070"/>
            <a:ext cx="8208912" cy="504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eaLnBrk="1" hangingPunct="1">
              <a:buFontTx/>
              <a:buNone/>
              <a:defRPr/>
            </a:pPr>
            <a:r>
              <a:rPr lang="es-ES" altLang="es-ES" sz="2000" b="1" dirty="0"/>
              <a:t>Valor Añadido Bruto (VAB) </a:t>
            </a:r>
            <a:r>
              <a:rPr lang="es-ES" altLang="es-ES" sz="2000" dirty="0"/>
              <a:t>de la Economía Social aragonesa (euros)</a:t>
            </a:r>
            <a:endParaRPr lang="es-ES" altLang="es-ES" sz="1400" dirty="0"/>
          </a:p>
        </p:txBody>
      </p:sp>
      <p:pic>
        <p:nvPicPr>
          <p:cNvPr id="34820"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1 Tabla"/>
          <p:cNvGraphicFramePr>
            <a:graphicFrameLocks noGrp="1"/>
          </p:cNvGraphicFramePr>
          <p:nvPr>
            <p:extLst>
              <p:ext uri="{D42A27DB-BD31-4B8C-83A1-F6EECF244321}">
                <p14:modId xmlns:p14="http://schemas.microsoft.com/office/powerpoint/2010/main" val="1266267297"/>
              </p:ext>
            </p:extLst>
          </p:nvPr>
        </p:nvGraphicFramePr>
        <p:xfrm>
          <a:off x="217714" y="546842"/>
          <a:ext cx="8856984" cy="4664318"/>
        </p:xfrm>
        <a:graphic>
          <a:graphicData uri="http://schemas.openxmlformats.org/drawingml/2006/table">
            <a:tbl>
              <a:tblPr firstRow="1" firstCol="1" bandRow="1">
                <a:tableStyleId>{F5AB1C69-6EDB-4FF4-983F-18BD219EF322}</a:tableStyleId>
              </a:tblPr>
              <a:tblGrid>
                <a:gridCol w="3554601">
                  <a:extLst>
                    <a:ext uri="{9D8B030D-6E8A-4147-A177-3AD203B41FA5}">
                      <a16:colId xmlns:a16="http://schemas.microsoft.com/office/drawing/2014/main" val="20000"/>
                    </a:ext>
                  </a:extLst>
                </a:gridCol>
                <a:gridCol w="1722461">
                  <a:extLst>
                    <a:ext uri="{9D8B030D-6E8A-4147-A177-3AD203B41FA5}">
                      <a16:colId xmlns:a16="http://schemas.microsoft.com/office/drawing/2014/main" val="20002"/>
                    </a:ext>
                  </a:extLst>
                </a:gridCol>
                <a:gridCol w="1722461">
                  <a:extLst>
                    <a:ext uri="{9D8B030D-6E8A-4147-A177-3AD203B41FA5}">
                      <a16:colId xmlns:a16="http://schemas.microsoft.com/office/drawing/2014/main" val="20003"/>
                    </a:ext>
                  </a:extLst>
                </a:gridCol>
                <a:gridCol w="1857461">
                  <a:extLst>
                    <a:ext uri="{9D8B030D-6E8A-4147-A177-3AD203B41FA5}">
                      <a16:colId xmlns:a16="http://schemas.microsoft.com/office/drawing/2014/main" val="20004"/>
                    </a:ext>
                  </a:extLst>
                </a:gridCol>
              </a:tblGrid>
              <a:tr h="429440">
                <a:tc>
                  <a:txBody>
                    <a:bodyPr/>
                    <a:lstStyle/>
                    <a:p>
                      <a:endParaRPr lang="es-ES" sz="1500" dirty="0">
                        <a:solidFill>
                          <a:srgbClr val="006600"/>
                        </a:solidFill>
                        <a:effectLst/>
                        <a:latin typeface="+mn-lt"/>
                        <a:cs typeface="Times New Roman"/>
                      </a:endParaRPr>
                    </a:p>
                  </a:txBody>
                  <a:tcPr marL="68580" marR="68580" marT="0" marB="0" anchor="ctr"/>
                </a:tc>
                <a:tc>
                  <a:txBody>
                    <a:bodyPr/>
                    <a:lstStyle/>
                    <a:p>
                      <a:pPr algn="ctr">
                        <a:spcAft>
                          <a:spcPts val="0"/>
                        </a:spcAft>
                      </a:pPr>
                      <a:r>
                        <a:rPr lang="es-ES" sz="1600" dirty="0">
                          <a:effectLst/>
                          <a:latin typeface="+mn-lt"/>
                        </a:rPr>
                        <a:t>2016</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dirty="0">
                          <a:effectLst/>
                          <a:latin typeface="+mn-lt"/>
                        </a:rPr>
                        <a:t>2017</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r>
                        <a:rPr lang="es-ES" sz="1600" dirty="0"/>
                        <a:t>2018</a:t>
                      </a:r>
                    </a:p>
                  </a:txBody>
                  <a:tcPr marL="68580" marR="68580" marT="0" marB="0" anchor="ctr"/>
                </a:tc>
                <a:extLst>
                  <a:ext uri="{0D108BD9-81ED-4DB2-BD59-A6C34878D82A}">
                    <a16:rowId xmlns:a16="http://schemas.microsoft.com/office/drawing/2014/main" val="10000"/>
                  </a:ext>
                </a:extLst>
              </a:tr>
              <a:tr h="414767">
                <a:tc>
                  <a:txBody>
                    <a:bodyPr/>
                    <a:lstStyle/>
                    <a:p>
                      <a:pPr>
                        <a:spcAft>
                          <a:spcPts val="0"/>
                        </a:spcAft>
                      </a:pPr>
                      <a:r>
                        <a:rPr lang="es-ES" sz="1600" dirty="0">
                          <a:effectLst/>
                          <a:latin typeface="+mn-lt"/>
                        </a:rPr>
                        <a:t>Cooperativas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138.279.462,41</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155.861.356,69</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150.319.546,23</a:t>
                      </a:r>
                      <a:endParaRPr lang="es-ES" sz="2400" b="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1"/>
                  </a:ext>
                </a:extLst>
              </a:tr>
              <a:tr h="429440">
                <a:tc>
                  <a:txBody>
                    <a:bodyPr/>
                    <a:lstStyle/>
                    <a:p>
                      <a:pPr>
                        <a:spcAft>
                          <a:spcPts val="0"/>
                        </a:spcAft>
                      </a:pPr>
                      <a:r>
                        <a:rPr lang="es-ES" sz="1600" dirty="0">
                          <a:effectLst/>
                          <a:latin typeface="+mn-lt"/>
                        </a:rPr>
                        <a:t>Sociedades Laborales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5.098.930,43</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4.752.549,19</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4.780.244,91</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2"/>
                  </a:ext>
                </a:extLst>
              </a:tr>
              <a:tr h="429440">
                <a:tc>
                  <a:txBody>
                    <a:bodyPr/>
                    <a:lstStyle/>
                    <a:p>
                      <a:pPr>
                        <a:spcAft>
                          <a:spcPts val="0"/>
                        </a:spcAft>
                      </a:pPr>
                      <a:r>
                        <a:rPr lang="es-ES" sz="1600" dirty="0">
                          <a:effectLst/>
                          <a:latin typeface="+mn-lt"/>
                        </a:rPr>
                        <a:t>Centros Especiales de Empleo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n.d.</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n.d.</a:t>
                      </a:r>
                      <a:endParaRPr lang="es-ES" sz="24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n.d.</a:t>
                      </a:r>
                      <a:endParaRPr lang="es-ES" sz="24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3"/>
                  </a:ext>
                </a:extLst>
              </a:tr>
              <a:tr h="429440">
                <a:tc>
                  <a:txBody>
                    <a:bodyPr/>
                    <a:lstStyle/>
                    <a:p>
                      <a:pPr>
                        <a:spcAft>
                          <a:spcPts val="0"/>
                        </a:spcAft>
                      </a:pPr>
                      <a:r>
                        <a:rPr lang="es-ES" sz="1600" dirty="0">
                          <a:effectLst/>
                          <a:latin typeface="+mn-lt"/>
                        </a:rPr>
                        <a:t>Empresas de Inserción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n.d.</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n.d.</a:t>
                      </a:r>
                      <a:endParaRPr lang="es-ES" sz="24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n.d.</a:t>
                      </a:r>
                      <a:endParaRPr lang="es-ES" sz="24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4"/>
                  </a:ext>
                </a:extLst>
              </a:tr>
              <a:tr h="429440">
                <a:tc>
                  <a:txBody>
                    <a:bodyPr/>
                    <a:lstStyle/>
                    <a:p>
                      <a:pPr>
                        <a:spcAft>
                          <a:spcPts val="0"/>
                        </a:spcAft>
                      </a:pPr>
                      <a:r>
                        <a:rPr lang="es-ES" sz="1600" dirty="0">
                          <a:effectLst/>
                          <a:latin typeface="+mn-lt"/>
                        </a:rPr>
                        <a:t>Asociaciones (activas)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72.503.379,93</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85.546.115,30</a:t>
                      </a:r>
                      <a:endParaRPr lang="es-ES" sz="24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92.162.074,47</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5"/>
                  </a:ext>
                </a:extLst>
              </a:tr>
              <a:tr h="429440">
                <a:tc>
                  <a:txBody>
                    <a:bodyPr/>
                    <a:lstStyle/>
                    <a:p>
                      <a:pPr>
                        <a:spcAft>
                          <a:spcPts val="0"/>
                        </a:spcAft>
                      </a:pPr>
                      <a:r>
                        <a:rPr lang="es-ES" sz="1600" dirty="0">
                          <a:effectLst/>
                          <a:latin typeface="+mn-lt"/>
                        </a:rPr>
                        <a:t>Fundaciones (activas)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137.636.418,78</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148.794.870,98</a:t>
                      </a:r>
                      <a:endParaRPr lang="es-ES" sz="24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166.918.367,85</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6"/>
                  </a:ext>
                </a:extLst>
              </a:tr>
              <a:tr h="423043">
                <a:tc>
                  <a:txBody>
                    <a:bodyPr/>
                    <a:lstStyle/>
                    <a:p>
                      <a:pPr>
                        <a:spcAft>
                          <a:spcPts val="0"/>
                        </a:spcAft>
                      </a:pPr>
                      <a:r>
                        <a:rPr lang="es-ES" sz="1600" dirty="0">
                          <a:effectLst/>
                          <a:latin typeface="+mn-lt"/>
                        </a:rPr>
                        <a:t>SAT</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n.d.</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n.d.</a:t>
                      </a:r>
                      <a:endParaRPr lang="es-ES" sz="24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n.d.</a:t>
                      </a:r>
                      <a:endParaRPr lang="es-ES" sz="24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7"/>
                  </a:ext>
                </a:extLst>
              </a:tr>
              <a:tr h="429440">
                <a:tc>
                  <a:txBody>
                    <a:bodyPr/>
                    <a:lstStyle/>
                    <a:p>
                      <a:pPr>
                        <a:spcAft>
                          <a:spcPts val="0"/>
                        </a:spcAft>
                      </a:pPr>
                      <a:r>
                        <a:rPr lang="es-ES" sz="1600" b="1" dirty="0">
                          <a:solidFill>
                            <a:schemeClr val="tx1"/>
                          </a:solidFill>
                          <a:effectLst/>
                          <a:latin typeface="+mn-lt"/>
                        </a:rPr>
                        <a:t>Total VAB Economía Social</a:t>
                      </a:r>
                      <a:endParaRPr lang="es-ES" sz="1600" b="1"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s-ES" sz="1600" b="1">
                          <a:solidFill>
                            <a:schemeClr val="tx1"/>
                          </a:solidFill>
                          <a:effectLst/>
                          <a:latin typeface="Times New Roman"/>
                          <a:ea typeface="Times New Roman"/>
                          <a:cs typeface="Times New Roman"/>
                        </a:rPr>
                        <a:t>353.518.192</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b="1">
                          <a:solidFill>
                            <a:schemeClr val="tx1"/>
                          </a:solidFill>
                          <a:effectLst/>
                          <a:latin typeface="Times New Roman"/>
                          <a:ea typeface="Times New Roman"/>
                          <a:cs typeface="Times New Roman"/>
                        </a:rPr>
                        <a:t>394.954.892</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b="1" dirty="0">
                          <a:solidFill>
                            <a:schemeClr val="tx1"/>
                          </a:solidFill>
                          <a:effectLst/>
                          <a:latin typeface="Times New Roman"/>
                          <a:ea typeface="Times New Roman"/>
                          <a:cs typeface="Times New Roman"/>
                        </a:rPr>
                        <a:t>414.180.233</a:t>
                      </a:r>
                      <a:endParaRPr lang="es-ES" sz="24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8"/>
                  </a:ext>
                </a:extLst>
              </a:tr>
              <a:tr h="390988">
                <a:tc>
                  <a:txBody>
                    <a:bodyPr/>
                    <a:lstStyle/>
                    <a:p>
                      <a:pPr>
                        <a:spcAft>
                          <a:spcPts val="0"/>
                        </a:spcAft>
                      </a:pPr>
                      <a:r>
                        <a:rPr lang="es-ES" sz="1600" b="1" kern="1200" dirty="0">
                          <a:solidFill>
                            <a:schemeClr val="lt1"/>
                          </a:solidFill>
                          <a:effectLst/>
                          <a:latin typeface="+mn-lt"/>
                          <a:ea typeface="+mn-ea"/>
                          <a:cs typeface="+mn-cs"/>
                        </a:rPr>
                        <a:t>VAB total de Aragón </a:t>
                      </a:r>
                    </a:p>
                  </a:txBody>
                  <a:tcPr marL="68580" marR="68580" marT="0" marB="0" anchor="ctr"/>
                </a:tc>
                <a:tc>
                  <a:txBody>
                    <a:bodyPr/>
                    <a:lstStyle/>
                    <a:p>
                      <a:pPr algn="ctr"/>
                      <a:r>
                        <a:rPr lang="es-E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31.046.091.000</a:t>
                      </a:r>
                      <a:endParaRPr lang="es-ES" sz="2400" dirty="0">
                        <a:solidFill>
                          <a:srgbClr val="0066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32.304.558.000</a:t>
                      </a:r>
                      <a:endParaRPr lang="es-ES" sz="2400" dirty="0">
                        <a:solidFill>
                          <a:srgbClr val="0066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33.362.082.000</a:t>
                      </a:r>
                      <a:endParaRPr lang="es-ES" sz="2400" dirty="0">
                        <a:solidFill>
                          <a:srgbClr val="0066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429440">
                <a:tc>
                  <a:txBody>
                    <a:bodyPr/>
                    <a:lstStyle/>
                    <a:p>
                      <a:pPr>
                        <a:spcAft>
                          <a:spcPts val="0"/>
                        </a:spcAft>
                      </a:pPr>
                      <a:r>
                        <a:rPr lang="es-ES" sz="1600" b="1" kern="1200" dirty="0">
                          <a:solidFill>
                            <a:schemeClr val="tx1"/>
                          </a:solidFill>
                          <a:effectLst/>
                          <a:latin typeface="+mn-lt"/>
                          <a:ea typeface="+mn-ea"/>
                          <a:cs typeface="+mn-cs"/>
                        </a:rPr>
                        <a:t>Representatividad (sobre VAB)</a:t>
                      </a:r>
                    </a:p>
                  </a:txBody>
                  <a:tcPr marL="68580" marR="68580" marT="0" marB="0" anchor="ctr"/>
                </a:tc>
                <a:tc>
                  <a:txBody>
                    <a:bodyPr/>
                    <a:lstStyle/>
                    <a:p>
                      <a:pPr algn="ctr"/>
                      <a:r>
                        <a:rPr lang="es-E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r>
                        <a:rPr lang="es-E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s-E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ES" sz="2400">
                        <a:solidFill>
                          <a:srgbClr val="0066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r>
                        <a:rPr lang="es-E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r>
                        <a:rPr lang="es-E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ES" sz="2400">
                        <a:solidFill>
                          <a:srgbClr val="0066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s-E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r>
                        <a:rPr lang="es-E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s-E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ES" sz="2400" dirty="0">
                        <a:solidFill>
                          <a:srgbClr val="0066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bl>
          </a:graphicData>
        </a:graphic>
      </p:graphicFrame>
      <p:sp>
        <p:nvSpPr>
          <p:cNvPr id="16" name="15 Rectángulo"/>
          <p:cNvSpPr/>
          <p:nvPr/>
        </p:nvSpPr>
        <p:spPr>
          <a:xfrm>
            <a:off x="217714" y="3989631"/>
            <a:ext cx="8856983" cy="36578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Rectángulo"/>
          <p:cNvSpPr/>
          <p:nvPr/>
        </p:nvSpPr>
        <p:spPr>
          <a:xfrm>
            <a:off x="217714" y="5324567"/>
            <a:ext cx="8746774" cy="738664"/>
          </a:xfrm>
          <a:prstGeom prst="rect">
            <a:avLst/>
          </a:prstGeom>
        </p:spPr>
        <p:txBody>
          <a:bodyPr wrap="square">
            <a:spAutoFit/>
          </a:bodyPr>
          <a:lstStyle/>
          <a:p>
            <a:pPr algn="just">
              <a:defRPr/>
            </a:pPr>
            <a:r>
              <a:rPr lang="es-ES" sz="1400" dirty="0"/>
              <a:t>- Los datos provienen de la AEAT. Por tanto, aun no se dispone de información para 2019. </a:t>
            </a:r>
          </a:p>
          <a:p>
            <a:pPr algn="just">
              <a:defRPr/>
            </a:pPr>
            <a:r>
              <a:rPr lang="es-ES" sz="1400" dirty="0"/>
              <a:t>- Sólo se dispone de datos para una muestra limitada de cooperativas, sociedades laborales, asociaciones y fundaciones que, conjuntamente, representan el 37% del total de entidades de la Economía Social. </a:t>
            </a:r>
          </a:p>
        </p:txBody>
      </p:sp>
      <p:sp>
        <p:nvSpPr>
          <p:cNvPr id="8" name="7 Rectángulo"/>
          <p:cNvSpPr/>
          <p:nvPr/>
        </p:nvSpPr>
        <p:spPr>
          <a:xfrm>
            <a:off x="217715" y="4788278"/>
            <a:ext cx="8856983" cy="42548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743527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395536" y="260351"/>
            <a:ext cx="8208912" cy="504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eaLnBrk="1" hangingPunct="1">
              <a:buFontTx/>
              <a:buNone/>
              <a:defRPr/>
            </a:pPr>
            <a:r>
              <a:rPr lang="es-ES" altLang="es-ES" sz="2400" b="1" dirty="0">
                <a:latin typeface="+mn-lt"/>
              </a:rPr>
              <a:t>Facturación </a:t>
            </a:r>
            <a:r>
              <a:rPr lang="es-ES" altLang="es-ES" sz="2400" dirty="0">
                <a:latin typeface="+mn-lt"/>
              </a:rPr>
              <a:t>de la Economía Social aragonesa (euros)</a:t>
            </a:r>
            <a:endParaRPr lang="es-ES" altLang="es-ES" sz="1600" dirty="0">
              <a:latin typeface="+mn-lt"/>
            </a:endParaRPr>
          </a:p>
        </p:txBody>
      </p:sp>
      <p:pic>
        <p:nvPicPr>
          <p:cNvPr id="34820"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1 Tabla"/>
          <p:cNvGraphicFramePr>
            <a:graphicFrameLocks noGrp="1"/>
          </p:cNvGraphicFramePr>
          <p:nvPr>
            <p:extLst>
              <p:ext uri="{D42A27DB-BD31-4B8C-83A1-F6EECF244321}">
                <p14:modId xmlns:p14="http://schemas.microsoft.com/office/powerpoint/2010/main" val="410689230"/>
              </p:ext>
            </p:extLst>
          </p:nvPr>
        </p:nvGraphicFramePr>
        <p:xfrm>
          <a:off x="179511" y="778298"/>
          <a:ext cx="8856984" cy="4664318"/>
        </p:xfrm>
        <a:graphic>
          <a:graphicData uri="http://schemas.openxmlformats.org/drawingml/2006/table">
            <a:tbl>
              <a:tblPr firstRow="1" firstCol="1" bandRow="1">
                <a:tableStyleId>{F5AB1C69-6EDB-4FF4-983F-18BD219EF322}</a:tableStyleId>
              </a:tblPr>
              <a:tblGrid>
                <a:gridCol w="3575044">
                  <a:extLst>
                    <a:ext uri="{9D8B030D-6E8A-4147-A177-3AD203B41FA5}">
                      <a16:colId xmlns:a16="http://schemas.microsoft.com/office/drawing/2014/main" val="20000"/>
                    </a:ext>
                  </a:extLst>
                </a:gridCol>
                <a:gridCol w="1817206">
                  <a:extLst>
                    <a:ext uri="{9D8B030D-6E8A-4147-A177-3AD203B41FA5}">
                      <a16:colId xmlns:a16="http://schemas.microsoft.com/office/drawing/2014/main" val="20001"/>
                    </a:ext>
                  </a:extLst>
                </a:gridCol>
                <a:gridCol w="1732367">
                  <a:extLst>
                    <a:ext uri="{9D8B030D-6E8A-4147-A177-3AD203B41FA5}">
                      <a16:colId xmlns:a16="http://schemas.microsoft.com/office/drawing/2014/main" val="20002"/>
                    </a:ext>
                  </a:extLst>
                </a:gridCol>
                <a:gridCol w="1732367">
                  <a:extLst>
                    <a:ext uri="{9D8B030D-6E8A-4147-A177-3AD203B41FA5}">
                      <a16:colId xmlns:a16="http://schemas.microsoft.com/office/drawing/2014/main" val="20003"/>
                    </a:ext>
                  </a:extLst>
                </a:gridCol>
              </a:tblGrid>
              <a:tr h="429440">
                <a:tc>
                  <a:txBody>
                    <a:bodyPr/>
                    <a:lstStyle/>
                    <a:p>
                      <a:endParaRPr lang="es-ES" sz="1500" dirty="0">
                        <a:solidFill>
                          <a:srgbClr val="006600"/>
                        </a:solidFill>
                        <a:effectLst/>
                        <a:latin typeface="+mn-lt"/>
                        <a:cs typeface="Times New Roman"/>
                      </a:endParaRPr>
                    </a:p>
                  </a:txBody>
                  <a:tcPr marL="68580" marR="68580" marT="0" marB="0" anchor="ctr"/>
                </a:tc>
                <a:tc>
                  <a:txBody>
                    <a:bodyPr/>
                    <a:lstStyle/>
                    <a:p>
                      <a:pPr algn="ctr">
                        <a:spcAft>
                          <a:spcPts val="0"/>
                        </a:spcAft>
                      </a:pPr>
                      <a:r>
                        <a:rPr lang="es-ES" sz="1600" dirty="0">
                          <a:effectLst/>
                          <a:latin typeface="+mn-lt"/>
                        </a:rPr>
                        <a:t>2016</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dirty="0">
                          <a:effectLst/>
                          <a:latin typeface="+mn-lt"/>
                        </a:rPr>
                        <a:t>2017</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dirty="0">
                          <a:effectLst/>
                          <a:latin typeface="+mn-lt"/>
                        </a:rPr>
                        <a:t>2018</a:t>
                      </a:r>
                      <a:endParaRPr lang="es-ES" sz="1600" dirty="0">
                        <a:solidFill>
                          <a:srgbClr val="006600"/>
                        </a:solidFill>
                        <a:effectLst/>
                        <a:latin typeface="+mn-lt"/>
                        <a:ea typeface="Times New Roman"/>
                        <a:cs typeface="Times New Roman"/>
                      </a:endParaRPr>
                    </a:p>
                  </a:txBody>
                  <a:tcPr marL="68580" marR="68580" marT="0" marB="0" anchor="ctr"/>
                </a:tc>
                <a:extLst>
                  <a:ext uri="{0D108BD9-81ED-4DB2-BD59-A6C34878D82A}">
                    <a16:rowId xmlns:a16="http://schemas.microsoft.com/office/drawing/2014/main" val="10000"/>
                  </a:ext>
                </a:extLst>
              </a:tr>
              <a:tr h="414767">
                <a:tc>
                  <a:txBody>
                    <a:bodyPr/>
                    <a:lstStyle/>
                    <a:p>
                      <a:pPr>
                        <a:spcAft>
                          <a:spcPts val="0"/>
                        </a:spcAft>
                      </a:pPr>
                      <a:r>
                        <a:rPr lang="es-ES" sz="1600" dirty="0">
                          <a:effectLst/>
                          <a:latin typeface="+mn-lt"/>
                        </a:rPr>
                        <a:t>Cooperativas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2.050.313.836,02</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2.137.509.841,46</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2.173.812.868,59</a:t>
                      </a:r>
                      <a:endParaRPr lang="es-ES" sz="2400" b="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1"/>
                  </a:ext>
                </a:extLst>
              </a:tr>
              <a:tr h="429440">
                <a:tc>
                  <a:txBody>
                    <a:bodyPr/>
                    <a:lstStyle/>
                    <a:p>
                      <a:pPr>
                        <a:spcAft>
                          <a:spcPts val="0"/>
                        </a:spcAft>
                      </a:pPr>
                      <a:r>
                        <a:rPr lang="es-ES" sz="1600" dirty="0">
                          <a:effectLst/>
                          <a:latin typeface="+mn-lt"/>
                        </a:rPr>
                        <a:t>Sociedades Laborales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15.105.903,35</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15.873.481,49</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17.244.583,02</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2"/>
                  </a:ext>
                </a:extLst>
              </a:tr>
              <a:tr h="429440">
                <a:tc>
                  <a:txBody>
                    <a:bodyPr/>
                    <a:lstStyle/>
                    <a:p>
                      <a:pPr>
                        <a:spcAft>
                          <a:spcPts val="0"/>
                        </a:spcAft>
                      </a:pPr>
                      <a:r>
                        <a:rPr lang="es-ES" sz="1600" dirty="0">
                          <a:effectLst/>
                          <a:latin typeface="+mn-lt"/>
                        </a:rPr>
                        <a:t>Centros Especiales de Empleo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52.101.558</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62.712.273</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31.680.843</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3"/>
                  </a:ext>
                </a:extLst>
              </a:tr>
              <a:tr h="429440">
                <a:tc>
                  <a:txBody>
                    <a:bodyPr/>
                    <a:lstStyle/>
                    <a:p>
                      <a:pPr>
                        <a:spcAft>
                          <a:spcPts val="0"/>
                        </a:spcAft>
                      </a:pPr>
                      <a:r>
                        <a:rPr lang="es-ES" sz="1600" dirty="0">
                          <a:effectLst/>
                          <a:latin typeface="+mn-lt"/>
                        </a:rPr>
                        <a:t>Empresas de Inserción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5.513.808</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5.745.420</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6.255.779</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4"/>
                  </a:ext>
                </a:extLst>
              </a:tr>
              <a:tr h="429440">
                <a:tc>
                  <a:txBody>
                    <a:bodyPr/>
                    <a:lstStyle/>
                    <a:p>
                      <a:pPr>
                        <a:spcAft>
                          <a:spcPts val="0"/>
                        </a:spcAft>
                      </a:pPr>
                      <a:r>
                        <a:rPr lang="es-ES" sz="1600" dirty="0">
                          <a:effectLst/>
                          <a:latin typeface="+mn-lt"/>
                        </a:rPr>
                        <a:t>Asociaciones (activas)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95.358.531,90</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109.077.014,88</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120.576.129,24</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5"/>
                  </a:ext>
                </a:extLst>
              </a:tr>
              <a:tr h="429440">
                <a:tc>
                  <a:txBody>
                    <a:bodyPr/>
                    <a:lstStyle/>
                    <a:p>
                      <a:pPr>
                        <a:spcAft>
                          <a:spcPts val="0"/>
                        </a:spcAft>
                      </a:pPr>
                      <a:r>
                        <a:rPr lang="es-ES" sz="1600" dirty="0">
                          <a:effectLst/>
                          <a:latin typeface="+mn-lt"/>
                        </a:rPr>
                        <a:t>Fundaciones (activas) </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158.311.546,68</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181.896.330,90</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a:solidFill>
                            <a:schemeClr val="tx1"/>
                          </a:solidFill>
                          <a:effectLst/>
                          <a:latin typeface="Times New Roman"/>
                          <a:ea typeface="Times New Roman"/>
                          <a:cs typeface="Times New Roman"/>
                        </a:rPr>
                        <a:t>199.215.998,71</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6"/>
                  </a:ext>
                </a:extLst>
              </a:tr>
              <a:tr h="423043">
                <a:tc>
                  <a:txBody>
                    <a:bodyPr/>
                    <a:lstStyle/>
                    <a:p>
                      <a:pPr>
                        <a:spcAft>
                          <a:spcPts val="0"/>
                        </a:spcAft>
                      </a:pPr>
                      <a:r>
                        <a:rPr lang="es-ES" sz="1600" dirty="0">
                          <a:effectLst/>
                          <a:latin typeface="+mn-lt"/>
                        </a:rPr>
                        <a:t>SAT</a:t>
                      </a:r>
                      <a:endParaRPr lang="es-ES" sz="1600" dirty="0">
                        <a:solidFill>
                          <a:srgbClr val="006600"/>
                        </a:solidFill>
                        <a:effectLst/>
                        <a:latin typeface="+mn-lt"/>
                        <a:ea typeface="Times New Roman"/>
                        <a:cs typeface="Times New Roman"/>
                      </a:endParaRP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n.d.</a:t>
                      </a:r>
                      <a:endParaRPr lang="es-ES" sz="2400" b="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n.d.</a:t>
                      </a:r>
                      <a:endParaRPr lang="es-ES" sz="24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dirty="0">
                          <a:solidFill>
                            <a:schemeClr val="tx1"/>
                          </a:solidFill>
                          <a:effectLst/>
                          <a:latin typeface="Times New Roman"/>
                          <a:ea typeface="Times New Roman"/>
                          <a:cs typeface="Times New Roman"/>
                        </a:rPr>
                        <a:t>n.d.</a:t>
                      </a:r>
                      <a:endParaRPr lang="es-ES" sz="2400" dirty="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7"/>
                  </a:ext>
                </a:extLst>
              </a:tr>
              <a:tr h="429440">
                <a:tc>
                  <a:txBody>
                    <a:bodyPr/>
                    <a:lstStyle/>
                    <a:p>
                      <a:pPr>
                        <a:spcAft>
                          <a:spcPts val="0"/>
                        </a:spcAft>
                      </a:pPr>
                      <a:r>
                        <a:rPr lang="es-ES" sz="1600" b="1" dirty="0">
                          <a:solidFill>
                            <a:schemeClr val="tx1"/>
                          </a:solidFill>
                          <a:effectLst/>
                          <a:latin typeface="+mn-lt"/>
                        </a:rPr>
                        <a:t>Total facturación Economía Social</a:t>
                      </a:r>
                      <a:endParaRPr lang="es-ES" sz="1600" b="1"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s-ES" sz="1600" b="1" dirty="0">
                          <a:solidFill>
                            <a:schemeClr val="tx1"/>
                          </a:solidFill>
                          <a:effectLst/>
                          <a:latin typeface="Times New Roman"/>
                          <a:ea typeface="Times New Roman"/>
                          <a:cs typeface="Times New Roman"/>
                        </a:rPr>
                        <a:t>2.376.705.184</a:t>
                      </a:r>
                      <a:endParaRPr lang="es-ES" sz="2400" dirty="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b="1">
                          <a:solidFill>
                            <a:schemeClr val="tx1"/>
                          </a:solidFill>
                          <a:effectLst/>
                          <a:latin typeface="Times New Roman"/>
                          <a:ea typeface="Times New Roman"/>
                          <a:cs typeface="Times New Roman"/>
                        </a:rPr>
                        <a:t>2.512.814.362</a:t>
                      </a:r>
                      <a:endParaRPr lang="es-ES" sz="2400">
                        <a:solidFill>
                          <a:schemeClr val="tx1"/>
                        </a:solidFill>
                        <a:effectLst/>
                        <a:latin typeface="Times New Roman"/>
                        <a:ea typeface="Times New Roman"/>
                        <a:cs typeface="Times New Roman"/>
                      </a:endParaRPr>
                    </a:p>
                  </a:txBody>
                  <a:tcPr marL="68580" marR="68580" marT="0" marB="0" anchor="ctr"/>
                </a:tc>
                <a:tc>
                  <a:txBody>
                    <a:bodyPr/>
                    <a:lstStyle/>
                    <a:p>
                      <a:pPr algn="ctr">
                        <a:spcAft>
                          <a:spcPts val="0"/>
                        </a:spcAft>
                      </a:pPr>
                      <a:r>
                        <a:rPr lang="es-ES" sz="1600" b="1">
                          <a:solidFill>
                            <a:schemeClr val="tx1"/>
                          </a:solidFill>
                          <a:effectLst/>
                          <a:latin typeface="Times New Roman"/>
                          <a:ea typeface="Times New Roman"/>
                          <a:cs typeface="Times New Roman"/>
                        </a:rPr>
                        <a:t>2.548.786.202</a:t>
                      </a:r>
                      <a:endParaRPr lang="es-ES" sz="2400">
                        <a:solidFill>
                          <a:schemeClr val="tx1"/>
                        </a:solidFill>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8"/>
                  </a:ext>
                </a:extLst>
              </a:tr>
              <a:tr h="390988">
                <a:tc>
                  <a:txBody>
                    <a:bodyPr/>
                    <a:lstStyle/>
                    <a:p>
                      <a:pPr>
                        <a:spcAft>
                          <a:spcPts val="0"/>
                        </a:spcAft>
                      </a:pPr>
                      <a:r>
                        <a:rPr lang="es-ES" sz="1600" b="1" kern="1200" dirty="0">
                          <a:solidFill>
                            <a:schemeClr val="lt1"/>
                          </a:solidFill>
                          <a:effectLst/>
                          <a:latin typeface="+mn-lt"/>
                          <a:ea typeface="+mn-ea"/>
                          <a:cs typeface="+mn-cs"/>
                        </a:rPr>
                        <a:t>PIB total de Aragón </a:t>
                      </a: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34.698.808.000</a:t>
                      </a: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36.379.698.000</a:t>
                      </a:r>
                    </a:p>
                  </a:txBody>
                  <a:tcPr marL="68580" marR="68580" marT="0" marB="0" anchor="ctr"/>
                </a:tc>
                <a:tc>
                  <a:txBody>
                    <a:bodyPr/>
                    <a:lstStyle/>
                    <a:p>
                      <a:pPr algn="ctr">
                        <a:spcAft>
                          <a:spcPts val="0"/>
                        </a:spcAft>
                      </a:pPr>
                      <a:r>
                        <a:rPr lang="es-ES" sz="1600" b="0" dirty="0">
                          <a:solidFill>
                            <a:schemeClr val="tx1"/>
                          </a:solidFill>
                          <a:effectLst/>
                          <a:latin typeface="Times New Roman"/>
                          <a:ea typeface="Times New Roman"/>
                          <a:cs typeface="Times New Roman"/>
                        </a:rPr>
                        <a:t>37.691.459.000</a:t>
                      </a:r>
                    </a:p>
                  </a:txBody>
                  <a:tcPr marL="68580" marR="68580" marT="0" marB="0" anchor="ctr"/>
                </a:tc>
                <a:extLst>
                  <a:ext uri="{0D108BD9-81ED-4DB2-BD59-A6C34878D82A}">
                    <a16:rowId xmlns:a16="http://schemas.microsoft.com/office/drawing/2014/main" val="10009"/>
                  </a:ext>
                </a:extLst>
              </a:tr>
              <a:tr h="429440">
                <a:tc>
                  <a:txBody>
                    <a:bodyPr/>
                    <a:lstStyle/>
                    <a:p>
                      <a:pPr>
                        <a:spcAft>
                          <a:spcPts val="0"/>
                        </a:spcAft>
                      </a:pPr>
                      <a:r>
                        <a:rPr lang="es-ES" sz="1600" b="1" kern="1200" dirty="0">
                          <a:solidFill>
                            <a:schemeClr val="tx1"/>
                          </a:solidFill>
                          <a:effectLst/>
                          <a:latin typeface="+mn-lt"/>
                          <a:ea typeface="+mn-ea"/>
                          <a:cs typeface="+mn-cs"/>
                        </a:rPr>
                        <a:t>Representatividad (sobre PIB)</a:t>
                      </a:r>
                    </a:p>
                  </a:txBody>
                  <a:tcPr marL="68580" marR="68580" marT="0" marB="0" anchor="ctr"/>
                </a:tc>
                <a:tc>
                  <a:txBody>
                    <a:bodyPr/>
                    <a:lstStyle/>
                    <a:p>
                      <a:pPr algn="ctr">
                        <a:spcAft>
                          <a:spcPts val="0"/>
                        </a:spcAft>
                      </a:pPr>
                      <a:r>
                        <a:rPr lang="es-ES" sz="1600" b="1" dirty="0">
                          <a:solidFill>
                            <a:schemeClr val="tx1"/>
                          </a:solidFill>
                          <a:effectLst/>
                          <a:latin typeface="Times New Roman"/>
                          <a:ea typeface="Times New Roman"/>
                          <a:cs typeface="Times New Roman"/>
                        </a:rPr>
                        <a:t>6,85%</a:t>
                      </a:r>
                    </a:p>
                  </a:txBody>
                  <a:tcPr marL="68580" marR="68580" marT="0" marB="0" anchor="ctr"/>
                </a:tc>
                <a:tc>
                  <a:txBody>
                    <a:bodyPr/>
                    <a:lstStyle/>
                    <a:p>
                      <a:pPr algn="ctr">
                        <a:spcAft>
                          <a:spcPts val="0"/>
                        </a:spcAft>
                      </a:pPr>
                      <a:r>
                        <a:rPr lang="es-ES" sz="1600" b="1" dirty="0">
                          <a:solidFill>
                            <a:schemeClr val="tx1"/>
                          </a:solidFill>
                          <a:effectLst/>
                          <a:latin typeface="Times New Roman"/>
                          <a:ea typeface="Times New Roman"/>
                          <a:cs typeface="Times New Roman"/>
                        </a:rPr>
                        <a:t>6,91%</a:t>
                      </a:r>
                    </a:p>
                  </a:txBody>
                  <a:tcPr marL="68580" marR="68580" marT="0" marB="0" anchor="ctr"/>
                </a:tc>
                <a:tc>
                  <a:txBody>
                    <a:bodyPr/>
                    <a:lstStyle/>
                    <a:p>
                      <a:pPr algn="ctr">
                        <a:spcAft>
                          <a:spcPts val="0"/>
                        </a:spcAft>
                      </a:pPr>
                      <a:r>
                        <a:rPr lang="es-ES" sz="1600" b="1" dirty="0">
                          <a:solidFill>
                            <a:schemeClr val="tx1"/>
                          </a:solidFill>
                          <a:effectLst/>
                          <a:latin typeface="Times New Roman"/>
                          <a:ea typeface="Times New Roman"/>
                          <a:cs typeface="Times New Roman"/>
                        </a:rPr>
                        <a:t>6,76%</a:t>
                      </a:r>
                    </a:p>
                  </a:txBody>
                  <a:tcPr marL="68580" marR="68580" marT="0" marB="0" anchor="ctr"/>
                </a:tc>
                <a:extLst>
                  <a:ext uri="{0D108BD9-81ED-4DB2-BD59-A6C34878D82A}">
                    <a16:rowId xmlns:a16="http://schemas.microsoft.com/office/drawing/2014/main" val="10010"/>
                  </a:ext>
                </a:extLst>
              </a:tr>
            </a:tbl>
          </a:graphicData>
        </a:graphic>
      </p:graphicFrame>
      <p:sp>
        <p:nvSpPr>
          <p:cNvPr id="16" name="15 Rectángulo"/>
          <p:cNvSpPr/>
          <p:nvPr/>
        </p:nvSpPr>
        <p:spPr>
          <a:xfrm>
            <a:off x="179511" y="4221087"/>
            <a:ext cx="8856983" cy="36578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Rectángulo"/>
          <p:cNvSpPr/>
          <p:nvPr/>
        </p:nvSpPr>
        <p:spPr>
          <a:xfrm>
            <a:off x="217714" y="5665248"/>
            <a:ext cx="8746774" cy="307777"/>
          </a:xfrm>
          <a:prstGeom prst="rect">
            <a:avLst/>
          </a:prstGeom>
        </p:spPr>
        <p:txBody>
          <a:bodyPr wrap="square">
            <a:spAutoFit/>
          </a:bodyPr>
          <a:lstStyle/>
          <a:p>
            <a:pPr algn="just">
              <a:defRPr/>
            </a:pPr>
            <a:r>
              <a:rPr lang="es-ES" sz="1400" dirty="0"/>
              <a:t>Deben asumirse las mismas limitaciones que en el caso del empleo y VAB (datos provenientes de la AEAT) </a:t>
            </a:r>
          </a:p>
        </p:txBody>
      </p:sp>
      <p:sp>
        <p:nvSpPr>
          <p:cNvPr id="8" name="7 Rectángulo"/>
          <p:cNvSpPr/>
          <p:nvPr/>
        </p:nvSpPr>
        <p:spPr>
          <a:xfrm>
            <a:off x="179512" y="5019734"/>
            <a:ext cx="8856983" cy="42548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712224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251520" y="332656"/>
            <a:ext cx="8600380"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endParaRPr lang="es-ES" sz="1800" b="1" dirty="0"/>
          </a:p>
          <a:p>
            <a:pPr algn="ctr">
              <a:buFont typeface="Arial" pitchFamily="34" charset="0"/>
              <a:buNone/>
              <a:defRPr/>
            </a:pPr>
            <a:r>
              <a:rPr lang="es-ES" sz="2400" b="1" dirty="0"/>
              <a:t>Conclusiones de naturaleza cualitativa </a:t>
            </a:r>
          </a:p>
          <a:p>
            <a:pPr algn="ctr">
              <a:buFont typeface="Arial" pitchFamily="34" charset="0"/>
              <a:buNone/>
              <a:defRPr/>
            </a:pPr>
            <a:endParaRPr lang="es-ES" sz="2000" b="1" dirty="0"/>
          </a:p>
          <a:p>
            <a:pPr marL="342900" indent="-342900" algn="just">
              <a:defRPr/>
            </a:pPr>
            <a:endParaRPr lang="es-ES" sz="2000" b="1" dirty="0"/>
          </a:p>
          <a:p>
            <a:pPr marL="342900" indent="-342900" algn="just">
              <a:defRPr/>
            </a:pPr>
            <a:r>
              <a:rPr lang="es-ES" sz="2000" b="1" dirty="0"/>
              <a:t>Papel fundamental de la Economía Social para abordar grandes retos presentes y futuros de la sociedad aragonesa</a:t>
            </a:r>
          </a:p>
          <a:p>
            <a:pPr algn="just">
              <a:buNone/>
              <a:defRPr/>
            </a:pPr>
            <a:endParaRPr lang="es-ES" sz="2000" b="1" dirty="0"/>
          </a:p>
          <a:p>
            <a:pPr marL="641350" indent="-285750" algn="just">
              <a:defRPr/>
            </a:pPr>
            <a:r>
              <a:rPr lang="es-ES" sz="2000" dirty="0"/>
              <a:t>Generación de empleo de calidad</a:t>
            </a:r>
          </a:p>
          <a:p>
            <a:pPr marL="641350" indent="-285750" algn="just">
              <a:defRPr/>
            </a:pPr>
            <a:r>
              <a:rPr lang="es-ES" sz="2000" dirty="0"/>
              <a:t>Actividad económica enraizada en el territorio</a:t>
            </a:r>
          </a:p>
          <a:p>
            <a:pPr marL="641350" indent="-285750" algn="just">
              <a:defRPr/>
            </a:pPr>
            <a:r>
              <a:rPr lang="es-ES" sz="2000" dirty="0"/>
              <a:t>Gran resiliencia ante situaciones de crisis </a:t>
            </a:r>
          </a:p>
          <a:p>
            <a:pPr marL="641350" indent="-285750" algn="just">
              <a:defRPr/>
            </a:pPr>
            <a:r>
              <a:rPr lang="es-ES" sz="2000" dirty="0"/>
              <a:t>Reducción de las desigualdades económicas</a:t>
            </a:r>
          </a:p>
          <a:p>
            <a:pPr marL="641350" indent="-285750" algn="just">
              <a:defRPr/>
            </a:pPr>
            <a:r>
              <a:rPr lang="es-ES" sz="2000" dirty="0"/>
              <a:t>Promoción de la equidad de género en el lugar de trabajo</a:t>
            </a:r>
          </a:p>
          <a:p>
            <a:pPr marL="641350" indent="-285750" algn="just">
              <a:defRPr/>
            </a:pPr>
            <a:r>
              <a:rPr lang="es-ES" sz="2000" dirty="0"/>
              <a:t>Fomento de la inserción socio-laboral de los colectivos más desfavorecidos de la sociedad</a:t>
            </a:r>
          </a:p>
          <a:p>
            <a:pPr marL="355600" algn="just">
              <a:buNone/>
              <a:defRPr/>
            </a:pPr>
            <a:endParaRPr lang="es-ES" sz="2000" dirty="0"/>
          </a:p>
          <a:p>
            <a:pPr>
              <a:buNone/>
              <a:defRPr/>
            </a:pPr>
            <a:endParaRPr lang="es-ES" sz="1800" b="1" dirty="0"/>
          </a:p>
        </p:txBody>
      </p:sp>
      <p:pic>
        <p:nvPicPr>
          <p:cNvPr id="2867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4376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251520" y="116631"/>
            <a:ext cx="8600380" cy="5903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endParaRPr lang="es-ES" sz="1800" b="1" dirty="0"/>
          </a:p>
          <a:p>
            <a:pPr algn="ctr">
              <a:buNone/>
              <a:defRPr/>
            </a:pPr>
            <a:r>
              <a:rPr lang="es-ES" sz="2400" b="1" dirty="0"/>
              <a:t>Nueva generación de políticas de fomento de la economía social. Planes y estrategias por Comunidades Autónomas</a:t>
            </a:r>
          </a:p>
          <a:p>
            <a:pPr algn="ctr">
              <a:buNone/>
              <a:defRPr/>
            </a:pPr>
            <a:endParaRPr lang="es-ES" sz="2000" b="1" dirty="0"/>
          </a:p>
          <a:p>
            <a:pPr marL="342900" indent="-342900" algn="just">
              <a:buFont typeface="Calibri" panose="020F0502020204030204" pitchFamily="34" charset="0"/>
              <a:buChar char="₋"/>
              <a:defRPr/>
            </a:pPr>
            <a:r>
              <a:rPr lang="es-ES" sz="2000" b="1" dirty="0"/>
              <a:t>Generalitat Valenciana</a:t>
            </a:r>
            <a:r>
              <a:rPr lang="es-ES" sz="2000" dirty="0"/>
              <a:t>: El Plan </a:t>
            </a:r>
            <a:r>
              <a:rPr lang="es-ES" sz="2000" dirty="0" err="1"/>
              <a:t>Fent</a:t>
            </a:r>
            <a:r>
              <a:rPr lang="es-ES" sz="2000" dirty="0"/>
              <a:t> </a:t>
            </a:r>
            <a:r>
              <a:rPr lang="es-ES" sz="2000" dirty="0" err="1"/>
              <a:t>Cooperatives</a:t>
            </a:r>
            <a:r>
              <a:rPr lang="es-ES" sz="2000" dirty="0"/>
              <a:t>, plan bienal de fomento de las cooperativas de la Generalitat Valenciana (2021-22). 27,9 millones de euros y recoge 50 medidas alineadas con la Agenda 2030 y los Objetivos de Desarrollo Sostenible (ODS) de la ONU</a:t>
            </a:r>
          </a:p>
          <a:p>
            <a:pPr marL="342900" indent="-342900" algn="just">
              <a:buFontTx/>
              <a:buChar char="-"/>
              <a:defRPr/>
            </a:pPr>
            <a:r>
              <a:rPr lang="es-ES" sz="2000" b="1" dirty="0"/>
              <a:t>Región de Murcia</a:t>
            </a:r>
            <a:r>
              <a:rPr lang="es-ES" sz="2000" dirty="0"/>
              <a:t>: El Pacto para la Excelencia de la Economía Social de la Región de Murcia (2018-2020). 52 millones €</a:t>
            </a:r>
          </a:p>
          <a:p>
            <a:pPr marL="342900" indent="-342900" algn="just">
              <a:buFontTx/>
              <a:buChar char="-"/>
              <a:defRPr/>
            </a:pPr>
            <a:r>
              <a:rPr lang="es-ES" sz="2000" b="1" dirty="0"/>
              <a:t>Illes Balears</a:t>
            </a:r>
            <a:r>
              <a:rPr lang="es-ES" sz="2000" dirty="0"/>
              <a:t>: El Pla director de </a:t>
            </a:r>
            <a:r>
              <a:rPr lang="es-ES" sz="2000" dirty="0" err="1"/>
              <a:t>l’economia</a:t>
            </a:r>
            <a:r>
              <a:rPr lang="es-ES" sz="2000" dirty="0"/>
              <a:t> social de les Illes Balears (2018-2022) .</a:t>
            </a:r>
          </a:p>
          <a:p>
            <a:pPr marL="342900" indent="-342900" algn="just">
              <a:buFontTx/>
              <a:buChar char="-"/>
              <a:defRPr/>
            </a:pPr>
            <a:r>
              <a:rPr lang="es-ES" sz="2000" b="1" dirty="0"/>
              <a:t>Xunta de Galicia</a:t>
            </a:r>
            <a:r>
              <a:rPr lang="es-ES" sz="2000" dirty="0"/>
              <a:t>: </a:t>
            </a:r>
            <a:r>
              <a:rPr lang="es-ES" sz="2000" dirty="0" err="1"/>
              <a:t>Estratexia</a:t>
            </a:r>
            <a:r>
              <a:rPr lang="es-ES" sz="2000" dirty="0"/>
              <a:t> galega de economía social (2019), La Rede </a:t>
            </a:r>
            <a:r>
              <a:rPr lang="es-ES" sz="2000" dirty="0" err="1"/>
              <a:t>Eusumo</a:t>
            </a:r>
            <a:r>
              <a:rPr lang="es-ES" sz="2000" dirty="0"/>
              <a:t> para o fomento do cooperativismo e a economía social en Galicia.</a:t>
            </a:r>
          </a:p>
          <a:p>
            <a:pPr marL="342900" indent="-342900" algn="just">
              <a:buFontTx/>
              <a:buChar char="-"/>
              <a:defRPr/>
            </a:pPr>
            <a:r>
              <a:rPr lang="es-ES" sz="2000" b="1" dirty="0"/>
              <a:t>Comunidad Foral de Navarra</a:t>
            </a:r>
            <a:r>
              <a:rPr lang="es-ES" sz="2000" dirty="0"/>
              <a:t>: Plan integral de la economía social navarra (2017-2020) .</a:t>
            </a:r>
          </a:p>
          <a:p>
            <a:pPr marL="342900" indent="-342900" algn="just">
              <a:buFontTx/>
              <a:buChar char="-"/>
              <a:defRPr/>
            </a:pPr>
            <a:r>
              <a:rPr lang="es-ES" sz="2000" b="1" dirty="0"/>
              <a:t>País Vasco: </a:t>
            </a:r>
            <a:r>
              <a:rPr lang="es-ES" sz="2000" dirty="0"/>
              <a:t>Plan Dirección de Economía Social 2017-2020</a:t>
            </a:r>
          </a:p>
          <a:p>
            <a:pPr marL="355600" algn="just">
              <a:buNone/>
              <a:defRPr/>
            </a:pPr>
            <a:endParaRPr lang="es-ES" sz="2000" dirty="0"/>
          </a:p>
          <a:p>
            <a:pPr>
              <a:buNone/>
              <a:defRPr/>
            </a:pPr>
            <a:endParaRPr lang="es-ES" sz="1800" b="1" dirty="0"/>
          </a:p>
        </p:txBody>
      </p:sp>
      <p:pic>
        <p:nvPicPr>
          <p:cNvPr id="2867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7585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251520" y="332656"/>
            <a:ext cx="8600380"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endParaRPr lang="es-ES" sz="1800" b="1" dirty="0"/>
          </a:p>
          <a:p>
            <a:pPr algn="ctr">
              <a:buNone/>
              <a:defRPr/>
            </a:pPr>
            <a:r>
              <a:rPr lang="es-ES" sz="2400" b="1" dirty="0"/>
              <a:t>Nueva generación de políticas de fomento de la economía social. Organismos internacionales</a:t>
            </a:r>
          </a:p>
          <a:p>
            <a:pPr algn="ctr">
              <a:buNone/>
              <a:defRPr/>
            </a:pPr>
            <a:endParaRPr lang="es-ES" sz="2000" b="1" dirty="0"/>
          </a:p>
          <a:p>
            <a:pPr algn="ctr">
              <a:buNone/>
              <a:defRPr/>
            </a:pPr>
            <a:endParaRPr lang="es-ES" sz="2000" b="1" dirty="0"/>
          </a:p>
          <a:p>
            <a:pPr marL="342900" indent="-342900" algn="just">
              <a:buFont typeface="Calibri" panose="020F0502020204030204" pitchFamily="34" charset="0"/>
              <a:buChar char="₋"/>
              <a:defRPr/>
            </a:pPr>
            <a:r>
              <a:rPr lang="en-US" sz="2000" dirty="0"/>
              <a:t>Co-designing the </a:t>
            </a:r>
            <a:r>
              <a:rPr lang="en-US" sz="2000" b="1" dirty="0"/>
              <a:t>European Action Plan </a:t>
            </a:r>
            <a:r>
              <a:rPr lang="en-US" sz="2000" dirty="0"/>
              <a:t>for the Social Economy, as a leverage for the Economic and Social Recovery of Europe. </a:t>
            </a:r>
            <a:r>
              <a:rPr lang="es-ES" sz="2000" b="1" dirty="0" err="1"/>
              <a:t>European</a:t>
            </a:r>
            <a:r>
              <a:rPr lang="es-ES" sz="2000" b="1" dirty="0"/>
              <a:t> </a:t>
            </a:r>
            <a:r>
              <a:rPr lang="es-ES" sz="2000" b="1" dirty="0" err="1"/>
              <a:t>Parliament’s</a:t>
            </a:r>
            <a:r>
              <a:rPr lang="es-ES" sz="2000" b="1" dirty="0"/>
              <a:t> Social </a:t>
            </a:r>
            <a:r>
              <a:rPr lang="es-ES" sz="2000" b="1" dirty="0" err="1"/>
              <a:t>Economy</a:t>
            </a:r>
            <a:r>
              <a:rPr lang="es-ES" sz="2000" b="1" dirty="0"/>
              <a:t> </a:t>
            </a:r>
            <a:r>
              <a:rPr lang="es-ES" sz="2000" b="1" dirty="0" err="1"/>
              <a:t>Intergroup</a:t>
            </a:r>
            <a:r>
              <a:rPr lang="es-ES" sz="2000" b="1" dirty="0"/>
              <a:t> and Social </a:t>
            </a:r>
            <a:r>
              <a:rPr lang="es-ES" sz="2000" b="1" dirty="0" err="1"/>
              <a:t>Economy</a:t>
            </a:r>
            <a:r>
              <a:rPr lang="es-ES" sz="2000" b="1" dirty="0"/>
              <a:t> </a:t>
            </a:r>
            <a:r>
              <a:rPr lang="es-ES" sz="2000" b="1" dirty="0" err="1"/>
              <a:t>Europe</a:t>
            </a:r>
            <a:endParaRPr lang="es-ES" sz="2000" b="1" dirty="0"/>
          </a:p>
          <a:p>
            <a:pPr marL="342900" indent="-342900" algn="just">
              <a:buFont typeface="Calibri" panose="020F0502020204030204" pitchFamily="34" charset="0"/>
              <a:buChar char="₋"/>
              <a:defRPr/>
            </a:pPr>
            <a:r>
              <a:rPr lang="en-US" sz="2000" dirty="0"/>
              <a:t>In 2020, the </a:t>
            </a:r>
            <a:r>
              <a:rPr lang="en-US" sz="2000" b="1" dirty="0"/>
              <a:t>OECD</a:t>
            </a:r>
            <a:r>
              <a:rPr lang="en-US" sz="2000" dirty="0"/>
              <a:t> launched the Global Action “Promoting Social and Solidarity Economy Ecosystems”, </a:t>
            </a:r>
          </a:p>
          <a:p>
            <a:pPr marL="342900" indent="-342900" algn="just">
              <a:buFont typeface="Calibri" panose="020F0502020204030204" pitchFamily="34" charset="0"/>
              <a:buChar char="₋"/>
              <a:defRPr/>
            </a:pPr>
            <a:r>
              <a:rPr lang="en-US" sz="2000" b="1" dirty="0"/>
              <a:t>UN</a:t>
            </a:r>
            <a:r>
              <a:rPr lang="en-US" sz="2000" dirty="0"/>
              <a:t> </a:t>
            </a:r>
            <a:r>
              <a:rPr lang="en-US" sz="2000" b="1" dirty="0"/>
              <a:t>Inter-Agency Task Force on Social and Solidarity Economy</a:t>
            </a:r>
            <a:r>
              <a:rPr lang="en-US" sz="2000" dirty="0"/>
              <a:t> (UNTFSSE)</a:t>
            </a:r>
          </a:p>
          <a:p>
            <a:pPr marL="342900" indent="-342900" algn="just">
              <a:buFont typeface="Calibri" panose="020F0502020204030204" pitchFamily="34" charset="0"/>
              <a:buChar char="₋"/>
              <a:defRPr/>
            </a:pPr>
            <a:r>
              <a:rPr lang="en-US" sz="2000" dirty="0"/>
              <a:t>Social and Solidarity Economy and the of Future Work</a:t>
            </a:r>
            <a:r>
              <a:rPr lang="en-US" sz="2000" b="1" dirty="0"/>
              <a:t>. OIT-ILO</a:t>
            </a:r>
            <a:endParaRPr lang="en-US" sz="2000" b="1" dirty="0">
              <a:hlinkClick r:id="rId2"/>
            </a:endParaRPr>
          </a:p>
          <a:p>
            <a:pPr marL="342900" indent="-342900" algn="just">
              <a:buFont typeface="Calibri" panose="020F0502020204030204" pitchFamily="34" charset="0"/>
              <a:buChar char="₋"/>
              <a:defRPr/>
            </a:pPr>
            <a:endParaRPr lang="es-ES" sz="2000" b="1" dirty="0"/>
          </a:p>
          <a:p>
            <a:pPr>
              <a:buNone/>
              <a:defRPr/>
            </a:pPr>
            <a:endParaRPr lang="es-ES" sz="1800" b="1" dirty="0"/>
          </a:p>
        </p:txBody>
      </p:sp>
      <p:pic>
        <p:nvPicPr>
          <p:cNvPr id="28676" name="0 Ima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643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539750" y="549275"/>
            <a:ext cx="80645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r>
              <a:rPr lang="es-ES" sz="2000" b="1" dirty="0"/>
              <a:t>Cátedra Cooperativas y Economía Social Caja Rural de Teruel</a:t>
            </a:r>
          </a:p>
          <a:p>
            <a:pPr algn="ctr">
              <a:buFont typeface="Arial" pitchFamily="34" charset="0"/>
              <a:buNone/>
              <a:defRPr/>
            </a:pPr>
            <a:r>
              <a:rPr lang="es-ES" sz="2000" b="1" dirty="0"/>
              <a:t> </a:t>
            </a:r>
          </a:p>
          <a:p>
            <a:pPr algn="just">
              <a:buNone/>
            </a:pPr>
            <a:r>
              <a:rPr lang="es-ES" sz="1800" dirty="0"/>
              <a:t>La Cátedra Cooperativas y Economía Social (</a:t>
            </a:r>
            <a:r>
              <a:rPr lang="es-ES" sz="1800" u="sng" dirty="0">
                <a:hlinkClick r:id="rId2"/>
              </a:rPr>
              <a:t>http://catedraeconomiasocial.unizar.es/</a:t>
            </a:r>
            <a:r>
              <a:rPr lang="es-ES" sz="1800" dirty="0"/>
              <a:t>) nace en abril de 2016, fruto de la colaboración entre Caja Rural de Teruel y la Universidad de Zaragoza. La Cátedra persigue tres objetivos específicos: </a:t>
            </a:r>
          </a:p>
          <a:p>
            <a:pPr>
              <a:buNone/>
            </a:pPr>
            <a:endParaRPr lang="es-ES" sz="1800" dirty="0"/>
          </a:p>
          <a:p>
            <a:pPr marL="285750" lvl="0" indent="-285750">
              <a:buFont typeface="Wingdings" pitchFamily="2" charset="2"/>
              <a:buChar char="§"/>
            </a:pPr>
            <a:r>
              <a:rPr lang="es-ES" sz="1800" dirty="0"/>
              <a:t>Fomentar el conocimiento sobre las cooperativas y las organizaciones de la Economía Social en el ámbito de la comunidad universitaria.</a:t>
            </a:r>
          </a:p>
          <a:p>
            <a:pPr lvl="0">
              <a:buNone/>
            </a:pPr>
            <a:endParaRPr lang="es-ES" sz="1800" dirty="0"/>
          </a:p>
          <a:p>
            <a:pPr marL="285750" lvl="0" indent="-285750">
              <a:buFont typeface="Wingdings" pitchFamily="2" charset="2"/>
              <a:buChar char="§"/>
            </a:pPr>
            <a:r>
              <a:rPr lang="es-ES" sz="1800" dirty="0"/>
              <a:t>Promover la iniciativa emprendedora en el ámbito de la comunidad universitaria y en colaboración con las instituciones del sector de la Economía Social.</a:t>
            </a:r>
          </a:p>
          <a:p>
            <a:pPr lvl="0">
              <a:buNone/>
            </a:pPr>
            <a:endParaRPr lang="es-ES" sz="1800" dirty="0"/>
          </a:p>
          <a:p>
            <a:pPr marL="285750" lvl="0" indent="-285750">
              <a:buFont typeface="Wingdings" pitchFamily="2" charset="2"/>
              <a:buChar char="§"/>
            </a:pPr>
            <a:r>
              <a:rPr lang="es-ES" sz="1800" dirty="0"/>
              <a:t>Estimular la investigación sobre la realidad, problemática y perspectivas de las cooperativas y la Economía Social. </a:t>
            </a:r>
          </a:p>
        </p:txBody>
      </p:sp>
      <p:pic>
        <p:nvPicPr>
          <p:cNvPr id="28676" name="0 Ima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28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251520" y="332656"/>
            <a:ext cx="8600380"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endParaRPr lang="es-ES" sz="1800" b="1" dirty="0"/>
          </a:p>
          <a:p>
            <a:pPr algn="ctr">
              <a:buNone/>
              <a:defRPr/>
            </a:pPr>
            <a:r>
              <a:rPr lang="es-ES" sz="2400" b="1" dirty="0"/>
              <a:t>Nueva generación de políticas de fomento de la economía social. </a:t>
            </a:r>
          </a:p>
          <a:p>
            <a:pPr algn="ctr">
              <a:buNone/>
              <a:defRPr/>
            </a:pPr>
            <a:r>
              <a:rPr lang="es-ES" sz="2400" b="1" dirty="0"/>
              <a:t>Aragón</a:t>
            </a:r>
          </a:p>
          <a:p>
            <a:pPr algn="ctr">
              <a:buNone/>
              <a:defRPr/>
            </a:pPr>
            <a:endParaRPr lang="es-ES" sz="2000" b="1" dirty="0"/>
          </a:p>
          <a:p>
            <a:pPr algn="ctr">
              <a:buNone/>
              <a:defRPr/>
            </a:pPr>
            <a:endParaRPr lang="es-ES" sz="2000" b="1" dirty="0"/>
          </a:p>
          <a:p>
            <a:pPr marL="342900" indent="-342900" algn="just">
              <a:buFont typeface="Calibri" panose="020F0502020204030204" pitchFamily="34" charset="0"/>
              <a:buChar char="₋"/>
              <a:defRPr/>
            </a:pPr>
            <a:r>
              <a:rPr lang="es-ES" sz="2000" dirty="0"/>
              <a:t>Proyecto de Ley de Economía Social de Aragón</a:t>
            </a:r>
          </a:p>
          <a:p>
            <a:pPr marL="342900" indent="-342900" algn="just">
              <a:buFont typeface="Calibri" panose="020F0502020204030204" pitchFamily="34" charset="0"/>
              <a:buChar char="₋"/>
              <a:defRPr/>
            </a:pPr>
            <a:r>
              <a:rPr lang="es-ES" sz="2000" dirty="0"/>
              <a:t>Plan Aragonés de Impulso de la Economía Social (incluido en el proyecto de ley)</a:t>
            </a:r>
          </a:p>
          <a:p>
            <a:pPr marL="342900" indent="-342900" algn="just">
              <a:buFont typeface="Calibri" panose="020F0502020204030204" pitchFamily="34" charset="0"/>
              <a:buChar char="₋"/>
              <a:defRPr/>
            </a:pPr>
            <a:r>
              <a:rPr lang="es-ES" sz="2000" dirty="0"/>
              <a:t>Consejo de la Economía Social de Aragón (incluido en el proyecto de ley)</a:t>
            </a:r>
          </a:p>
          <a:p>
            <a:pPr marL="355600" algn="just">
              <a:buNone/>
              <a:defRPr/>
            </a:pPr>
            <a:endParaRPr lang="es-ES" sz="2000" dirty="0"/>
          </a:p>
          <a:p>
            <a:pPr>
              <a:buNone/>
              <a:defRPr/>
            </a:pPr>
            <a:endParaRPr lang="es-ES" sz="1800" b="1" dirty="0"/>
          </a:p>
        </p:txBody>
      </p:sp>
      <p:pic>
        <p:nvPicPr>
          <p:cNvPr id="2867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5266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251520" y="332656"/>
            <a:ext cx="8600380"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r>
              <a:rPr lang="es-ES" sz="2400" b="1" dirty="0"/>
              <a:t>La Economía Social aragonesa ante la crisis de la COVID-19</a:t>
            </a:r>
          </a:p>
          <a:p>
            <a:pPr algn="ctr">
              <a:buFont typeface="Arial" pitchFamily="34" charset="0"/>
              <a:buNone/>
              <a:defRPr/>
            </a:pPr>
            <a:endParaRPr lang="es-ES" sz="1000" b="1" dirty="0"/>
          </a:p>
          <a:p>
            <a:pPr marL="342900" indent="-342900" algn="just">
              <a:defRPr/>
            </a:pPr>
            <a:r>
              <a:rPr lang="es-ES" sz="2000" dirty="0"/>
              <a:t>Desde CEPES-Aragón se ha elaborado el documento “Propuestas para la reconstrucción social y económica sostenible tras la crisis de la COVID-19”, en el que se propone que las entidades de la Economía social son “palanca de cambio” para la reconstrucción económica y social sostenible. 3 puntos clave:</a:t>
            </a:r>
          </a:p>
          <a:p>
            <a:pPr marL="342900" indent="-342900" algn="just">
              <a:defRPr/>
            </a:pPr>
            <a:endParaRPr lang="es-ES" sz="2000" dirty="0"/>
          </a:p>
          <a:p>
            <a:pPr marL="641350" indent="-285750" algn="just">
              <a:defRPr/>
            </a:pPr>
            <a:r>
              <a:rPr lang="es-ES" sz="1800" dirty="0"/>
              <a:t>Reconstruir el tejido social y económico de Aragón fomentando todos los tipos de empresa y formas de emprendimiento, contando especialmente con la Economía Social que ha demostrado una mayor resistencia a las crisis, generan empleo de calidad y está aportando soluciones a los retos sociales y económicos que plantea la crisis del COVID-19. </a:t>
            </a:r>
          </a:p>
          <a:p>
            <a:pPr marL="355600" algn="just">
              <a:buNone/>
              <a:defRPr/>
            </a:pPr>
            <a:endParaRPr lang="es-ES" sz="1800" dirty="0"/>
          </a:p>
          <a:p>
            <a:pPr marL="641350" indent="-285750" algn="just">
              <a:defRPr/>
            </a:pPr>
            <a:r>
              <a:rPr lang="es-ES" sz="1800" dirty="0"/>
              <a:t>Situar a la Economía Social en el centro las iniciativas para reforzar la estructura productiva de las zonas menos desarrolladas y en transición. </a:t>
            </a:r>
          </a:p>
          <a:p>
            <a:pPr marL="355600" algn="just">
              <a:buNone/>
              <a:defRPr/>
            </a:pPr>
            <a:endParaRPr lang="es-ES" sz="1800" dirty="0"/>
          </a:p>
          <a:p>
            <a:pPr marL="641350" indent="-285750" algn="just">
              <a:defRPr/>
            </a:pPr>
            <a:r>
              <a:rPr lang="es-ES" sz="1800" dirty="0"/>
              <a:t>Generar un desarrollo económico al servicio de las personas.</a:t>
            </a:r>
          </a:p>
          <a:p>
            <a:pPr marL="355600" algn="just">
              <a:buNone/>
              <a:defRPr/>
            </a:pPr>
            <a:endParaRPr lang="es-ES" sz="2000" dirty="0"/>
          </a:p>
          <a:p>
            <a:pPr>
              <a:buNone/>
              <a:defRPr/>
            </a:pPr>
            <a:endParaRPr lang="es-ES" sz="1800" b="1" dirty="0"/>
          </a:p>
        </p:txBody>
      </p:sp>
      <p:pic>
        <p:nvPicPr>
          <p:cNvPr id="2867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8773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1187450" y="549275"/>
            <a:ext cx="69850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eaLnBrk="1" hangingPunct="1">
              <a:buFontTx/>
              <a:buNone/>
              <a:defRPr/>
            </a:pPr>
            <a:r>
              <a:rPr lang="es-ES" altLang="es-ES" sz="4000" b="1" dirty="0">
                <a:latin typeface="+mn-lt"/>
              </a:rPr>
              <a:t>Informe de la Economía Social en Aragón, 2019</a:t>
            </a:r>
          </a:p>
          <a:p>
            <a:pPr algn="ctr" eaLnBrk="1" hangingPunct="1">
              <a:buFontTx/>
              <a:buNone/>
              <a:defRPr/>
            </a:pPr>
            <a:endParaRPr lang="es-ES" altLang="es-ES" b="1" dirty="0">
              <a:latin typeface="+mn-lt"/>
            </a:endParaRPr>
          </a:p>
          <a:p>
            <a:pPr algn="ctr" eaLnBrk="1" hangingPunct="1">
              <a:buFontTx/>
              <a:buNone/>
              <a:defRPr/>
            </a:pPr>
            <a:r>
              <a:rPr lang="es-ES" altLang="es-ES" b="1" dirty="0">
                <a:latin typeface="+mn-lt"/>
              </a:rPr>
              <a:t>Características, dimensión y evolución de la Economía Social aragonesa</a:t>
            </a:r>
          </a:p>
          <a:p>
            <a:pPr algn="ctr" eaLnBrk="1" hangingPunct="1">
              <a:buFontTx/>
              <a:buNone/>
              <a:defRPr/>
            </a:pPr>
            <a:endParaRPr lang="es-ES" altLang="es-ES" sz="2400" b="1" dirty="0">
              <a:latin typeface="+mn-lt"/>
            </a:endParaRPr>
          </a:p>
          <a:p>
            <a:pPr algn="ctr" eaLnBrk="1" hangingPunct="1">
              <a:buFontTx/>
              <a:buNone/>
              <a:defRPr/>
            </a:pPr>
            <a:r>
              <a:rPr lang="es-ES" altLang="es-ES" sz="2400" b="1" dirty="0">
                <a:latin typeface="+mn-lt"/>
              </a:rPr>
              <a:t>Noviembre 2020</a:t>
            </a:r>
          </a:p>
          <a:p>
            <a:pPr eaLnBrk="1" hangingPunct="1">
              <a:buFontTx/>
              <a:buNone/>
              <a:defRPr/>
            </a:pPr>
            <a:endParaRPr lang="es-ES" altLang="es-ES" sz="1600" dirty="0">
              <a:latin typeface="+mn-lt"/>
            </a:endParaRPr>
          </a:p>
          <a:p>
            <a:pPr algn="ctr" eaLnBrk="1" hangingPunct="1">
              <a:buFontTx/>
              <a:buNone/>
              <a:defRPr/>
            </a:pPr>
            <a:endParaRPr lang="en-GB" altLang="es-ES" sz="1600" dirty="0">
              <a:latin typeface="Cambria" pitchFamily="18" charset="0"/>
            </a:endParaRPr>
          </a:p>
        </p:txBody>
      </p:sp>
      <p:sp>
        <p:nvSpPr>
          <p:cNvPr id="2" name="1 Rectángulo"/>
          <p:cNvSpPr/>
          <p:nvPr/>
        </p:nvSpPr>
        <p:spPr>
          <a:xfrm>
            <a:off x="4211960" y="4945063"/>
            <a:ext cx="4572000" cy="1016000"/>
          </a:xfrm>
          <a:prstGeom prst="rect">
            <a:avLst/>
          </a:prstGeom>
        </p:spPr>
        <p:txBody>
          <a:bodyPr>
            <a:spAutoFit/>
          </a:bodyPr>
          <a:lstStyle/>
          <a:p>
            <a:pPr algn="r">
              <a:defRPr/>
            </a:pPr>
            <a:r>
              <a:rPr lang="es-ES" sz="2000" dirty="0">
                <a:latin typeface="+mn-lt"/>
              </a:rPr>
              <a:t>Cátedra Cooperativas y Economía Social, Caja Rural de Teruel</a:t>
            </a:r>
          </a:p>
          <a:p>
            <a:pPr algn="r">
              <a:defRPr/>
            </a:pPr>
            <a:r>
              <a:rPr lang="es-ES" sz="2000" dirty="0">
                <a:latin typeface="+mn-lt"/>
              </a:rPr>
              <a:t>Universidad de Zaragoza</a:t>
            </a:r>
          </a:p>
        </p:txBody>
      </p:sp>
      <p:pic>
        <p:nvPicPr>
          <p:cNvPr id="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225" y="514191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268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553281" y="332656"/>
            <a:ext cx="80645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r>
              <a:rPr lang="es-ES" sz="2000" b="1" dirty="0"/>
              <a:t>Principios de la Economía Social (Social </a:t>
            </a:r>
            <a:r>
              <a:rPr lang="es-ES" sz="2000" b="1" dirty="0" err="1"/>
              <a:t>Economy</a:t>
            </a:r>
            <a:r>
              <a:rPr lang="es-ES" sz="2000" b="1" dirty="0"/>
              <a:t> </a:t>
            </a:r>
            <a:r>
              <a:rPr lang="es-ES" sz="2000" b="1" dirty="0" err="1"/>
              <a:t>Europe</a:t>
            </a:r>
            <a:r>
              <a:rPr lang="es-ES" sz="2000" b="1" dirty="0"/>
              <a:t>): </a:t>
            </a:r>
          </a:p>
          <a:p>
            <a:pPr>
              <a:buFont typeface="Arial" pitchFamily="34" charset="0"/>
              <a:buNone/>
              <a:defRPr/>
            </a:pPr>
            <a:endParaRPr lang="es-ES" sz="2000" b="1" dirty="0"/>
          </a:p>
          <a:p>
            <a:pPr marL="342900" indent="-342900">
              <a:buFont typeface="+mj-lt"/>
              <a:buAutoNum type="arabicPeriod"/>
              <a:defRPr/>
            </a:pPr>
            <a:r>
              <a:rPr lang="es-ES" sz="2000" dirty="0"/>
              <a:t>Primacía de la persona y del objeto social sobre el capital</a:t>
            </a:r>
          </a:p>
          <a:p>
            <a:pPr marL="342900" indent="-342900">
              <a:buFont typeface="+mj-lt"/>
              <a:buAutoNum type="arabicPeriod"/>
              <a:defRPr/>
            </a:pPr>
            <a:r>
              <a:rPr lang="es-ES" sz="2000" dirty="0"/>
              <a:t>Adhesión voluntaria y abierta</a:t>
            </a:r>
          </a:p>
          <a:p>
            <a:pPr marL="342900" indent="-342900">
              <a:buFont typeface="+mj-lt"/>
              <a:buAutoNum type="arabicPeriod"/>
              <a:defRPr/>
            </a:pPr>
            <a:r>
              <a:rPr lang="es-ES" sz="2000" dirty="0"/>
              <a:t>Gobernanza democrática</a:t>
            </a:r>
          </a:p>
          <a:p>
            <a:pPr marL="342900" indent="-342900">
              <a:buFont typeface="+mj-lt"/>
              <a:buAutoNum type="arabicPeriod"/>
              <a:defRPr/>
            </a:pPr>
            <a:r>
              <a:rPr lang="es-ES" sz="2000" dirty="0"/>
              <a:t>Conjunción de los intereses de los miembros/usuarios y del interés general</a:t>
            </a:r>
          </a:p>
          <a:p>
            <a:pPr marL="342900" indent="-342900">
              <a:buFont typeface="+mj-lt"/>
              <a:buAutoNum type="arabicPeriod"/>
              <a:defRPr/>
            </a:pPr>
            <a:r>
              <a:rPr lang="es-ES" sz="2000" dirty="0"/>
              <a:t>Defensa y aplicación de los principios de solidaridad y responsabilidad</a:t>
            </a:r>
          </a:p>
          <a:p>
            <a:pPr marL="342900" indent="-342900">
              <a:buFont typeface="+mj-lt"/>
              <a:buAutoNum type="arabicPeriod"/>
              <a:defRPr/>
            </a:pPr>
            <a:r>
              <a:rPr lang="es-ES" sz="2000" dirty="0"/>
              <a:t>Autonomía de gestión e independencia respecto de los poderes públicos</a:t>
            </a:r>
          </a:p>
          <a:p>
            <a:pPr marL="342900" indent="-342900">
              <a:buFont typeface="+mj-lt"/>
              <a:buAutoNum type="arabicPeriod"/>
              <a:defRPr/>
            </a:pPr>
            <a:r>
              <a:rPr lang="es-ES" sz="2000" dirty="0"/>
              <a:t>Reinversión de la mayoría de los excedentes que se destinan a objetivos de desarrollo sostenible, de interés para miembros y de interés general</a:t>
            </a:r>
          </a:p>
          <a:p>
            <a:pPr marL="342900" indent="-342900">
              <a:buFont typeface="+mj-lt"/>
              <a:buAutoNum type="arabicPeriod"/>
              <a:defRPr/>
            </a:pPr>
            <a:endParaRPr lang="es-ES" sz="1800" dirty="0"/>
          </a:p>
          <a:p>
            <a:pPr>
              <a:buNone/>
              <a:defRPr/>
            </a:pPr>
            <a:r>
              <a:rPr lang="es-ES" sz="1600" dirty="0"/>
              <a:t>Fuente: </a:t>
            </a:r>
          </a:p>
          <a:p>
            <a:pPr>
              <a:buNone/>
              <a:defRPr/>
            </a:pPr>
            <a:r>
              <a:rPr lang="es-ES" sz="1600" dirty="0"/>
              <a:t>Social </a:t>
            </a:r>
            <a:r>
              <a:rPr lang="es-ES" sz="1600" dirty="0" err="1"/>
              <a:t>Economy</a:t>
            </a:r>
            <a:r>
              <a:rPr lang="es-ES" sz="1600" dirty="0"/>
              <a:t> </a:t>
            </a:r>
            <a:r>
              <a:rPr lang="es-ES" sz="1600" dirty="0" err="1"/>
              <a:t>Europe</a:t>
            </a:r>
            <a:r>
              <a:rPr lang="es-ES" sz="1600" dirty="0"/>
              <a:t>. (2018). </a:t>
            </a:r>
            <a:r>
              <a:rPr lang="es-ES" sz="1600" i="1" dirty="0"/>
              <a:t>El futuro de las políticas europeas para la Economía Social: Hacia un Plan de Acción </a:t>
            </a:r>
          </a:p>
        </p:txBody>
      </p:sp>
      <p:pic>
        <p:nvPicPr>
          <p:cNvPr id="2867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1187450" y="549275"/>
            <a:ext cx="69850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eaLnBrk="1" hangingPunct="1">
              <a:buFontTx/>
              <a:buNone/>
              <a:defRPr/>
            </a:pPr>
            <a:endParaRPr lang="es-ES" altLang="es-ES" sz="1600" dirty="0">
              <a:latin typeface="+mn-lt"/>
            </a:endParaRPr>
          </a:p>
          <a:p>
            <a:pPr algn="ctr" eaLnBrk="1" hangingPunct="1">
              <a:buFontTx/>
              <a:buNone/>
              <a:defRPr/>
            </a:pPr>
            <a:endParaRPr lang="en-GB" altLang="es-ES" sz="1600" dirty="0">
              <a:latin typeface="Cambria" pitchFamily="18" charset="0"/>
            </a:endParaRPr>
          </a:p>
        </p:txBody>
      </p:sp>
      <p:pic>
        <p:nvPicPr>
          <p:cNvPr id="3379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2" descr="http://geses.unizar.es/paes/imagenes/logosentidades/are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793750"/>
            <a:ext cx="14001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4" descr="http://geses.unizar.es/paes/imagenes/logosentidades/ase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7438" y="1096963"/>
            <a:ext cx="14001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8" descr="http://geses.unizar.es/paes/imagenes/logosentidades/fundacione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088" y="4994275"/>
            <a:ext cx="18732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0" name="Picture 12" descr="http://geses.unizar.es/paes/imagenes/logosentidades/cermi_arag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32625" y="779463"/>
            <a:ext cx="140017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1" name="Picture 16" descr="http://geses.unizar.es/paes/imagenes/logosentidades/coordinadora_voluntariado.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0113" y="2441575"/>
            <a:ext cx="14001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2" name="Picture 18" descr="http://geses.unizar.es/paes/imagenes/logosentidades/facablanco.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32113" y="2517775"/>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3" name="Picture 24" descr="http://geses.unizar.es/paes/imagenes/logosentidades/fas.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897438" y="2260600"/>
            <a:ext cx="14001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4" name="Picture 28" descr="http://geses.unizar.es/paes/imagenes/logosentidades/padis.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7413" y="3638550"/>
            <a:ext cx="14001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5" name="Picture 30" descr="http://geses.unizar.es/paes/imagenes/logosentidades/reasaragon.JP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36875" y="3568700"/>
            <a:ext cx="1400175"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6" name="Picture 32" descr="http://geses.unizar.es/paes/imagenes/logosentidades/ucea.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49788" y="3567113"/>
            <a:ext cx="1795462"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7" name="21 Imagen" descr="Resultado de imagen de arei aragon"/>
          <p:cNvPicPr>
            <a:picLocks noChangeAspect="1" noChangeArrowheads="1"/>
          </p:cNvPicPr>
          <p:nvPr/>
        </p:nvPicPr>
        <p:blipFill>
          <a:blip r:embed="rId13" r:link="rId14">
            <a:extLst>
              <a:ext uri="{28A0092B-C50C-407E-A947-70E740481C1C}">
                <a14:useLocalDpi xmlns:a14="http://schemas.microsoft.com/office/drawing/2010/main" val="0"/>
              </a:ext>
            </a:extLst>
          </a:blip>
          <a:srcRect t="15047" b="19078"/>
          <a:stretch>
            <a:fillRect/>
          </a:stretch>
        </p:blipFill>
        <p:spPr bwMode="auto">
          <a:xfrm>
            <a:off x="6988175" y="2279650"/>
            <a:ext cx="1489075"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8" name="22 Imagen"/>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0213" y="703263"/>
            <a:ext cx="1941512"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9" name="Picture 3" descr="Logo PTS Aragón"/>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46550" y="4924425"/>
            <a:ext cx="100806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10" name="Picture 5" descr="http://www.voluntariadodearagon.org/index_htm_files/800.pn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611938" y="3638550"/>
            <a:ext cx="2182812"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290999" y="2204864"/>
            <a:ext cx="3744416" cy="3108543"/>
          </a:xfrm>
          <a:prstGeom prst="rect">
            <a:avLst/>
          </a:prstGeom>
        </p:spPr>
        <p:txBody>
          <a:bodyPr wrap="square">
            <a:spAutoFit/>
          </a:bodyPr>
          <a:lstStyle/>
          <a:p>
            <a:pPr>
              <a:defRPr/>
            </a:pPr>
            <a:r>
              <a:rPr lang="es-ES" b="1" dirty="0"/>
              <a:t>5ª edición del informe </a:t>
            </a:r>
            <a:r>
              <a:rPr lang="es-ES" dirty="0"/>
              <a:t>(desde 2016)</a:t>
            </a:r>
          </a:p>
          <a:p>
            <a:pPr>
              <a:defRPr/>
            </a:pPr>
            <a:endParaRPr lang="es-ES" dirty="0"/>
          </a:p>
          <a:p>
            <a:pPr>
              <a:defRPr/>
            </a:pPr>
            <a:endParaRPr lang="es-ES" dirty="0"/>
          </a:p>
          <a:p>
            <a:pPr>
              <a:defRPr/>
            </a:pPr>
            <a:r>
              <a:rPr lang="es-ES" dirty="0"/>
              <a:t>Se pueden consultar los informes completos y sus resúmenes ejecutivos en la página web de la Cátedra Cooperativas y Economía Social</a:t>
            </a:r>
          </a:p>
          <a:p>
            <a:pPr>
              <a:defRPr/>
            </a:pPr>
            <a:endParaRPr lang="es-ES" dirty="0"/>
          </a:p>
          <a:p>
            <a:pPr>
              <a:defRPr/>
            </a:pPr>
            <a:r>
              <a:rPr lang="es-ES" sz="1600" dirty="0">
                <a:hlinkClick r:id="rId2"/>
              </a:rPr>
              <a:t>https://catedraeconomiasocial.unizar.es</a:t>
            </a:r>
            <a:endParaRPr lang="es-ES" sz="1600" dirty="0"/>
          </a:p>
        </p:txBody>
      </p:sp>
      <p:pic>
        <p:nvPicPr>
          <p:cNvPr id="4" name="Imagen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3" y="2428"/>
            <a:ext cx="4849446" cy="6858000"/>
          </a:xfrm>
          <a:prstGeom prst="rect">
            <a:avLst/>
          </a:prstGeom>
        </p:spPr>
      </p:pic>
    </p:spTree>
    <p:extLst>
      <p:ext uri="{BB962C8B-B14F-4D97-AF65-F5344CB8AC3E}">
        <p14:creationId xmlns:p14="http://schemas.microsoft.com/office/powerpoint/2010/main" val="1850647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553281" y="332656"/>
            <a:ext cx="8064500"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None/>
              <a:defRPr/>
            </a:pPr>
            <a:r>
              <a:rPr lang="es-ES" sz="2000" b="1" dirty="0"/>
              <a:t>OBJETIVOS DEL INFORME ANUAL DE LA ECONOMÍA SOCIAL EN ARAGÓN</a:t>
            </a:r>
          </a:p>
          <a:p>
            <a:pPr marL="285750" indent="-285750">
              <a:defRPr/>
            </a:pPr>
            <a:endParaRPr lang="es-ES" sz="1800" dirty="0"/>
          </a:p>
          <a:p>
            <a:pPr marL="342900" indent="-342900" algn="just">
              <a:defRPr/>
            </a:pPr>
            <a:r>
              <a:rPr lang="es-ES" sz="1800" dirty="0"/>
              <a:t>Proporcionar una imagen fiel sobre las características, dimensión y evolución reciente del sector de la Economía Social en la Comunidad Autónoma de Aragón</a:t>
            </a:r>
          </a:p>
          <a:p>
            <a:pPr marL="342900" indent="-342900" algn="just">
              <a:defRPr/>
            </a:pPr>
            <a:endParaRPr lang="es-ES" sz="1800" dirty="0"/>
          </a:p>
          <a:p>
            <a:pPr marL="342900" indent="-342900" algn="just">
              <a:defRPr/>
            </a:pPr>
            <a:r>
              <a:rPr lang="es-ES" sz="1800" dirty="0"/>
              <a:t>Análisis del sector de la Economía Social para un periodo de 4 años (2016-2019) </a:t>
            </a:r>
            <a:r>
              <a:rPr lang="es-ES" sz="1800" dirty="0">
                <a:sym typeface="Wingdings" pitchFamily="2" charset="2"/>
              </a:rPr>
              <a:t> no captura los efectos de la Covid-19 (marzo 2020)</a:t>
            </a:r>
            <a:endParaRPr lang="es-ES" sz="1800" dirty="0"/>
          </a:p>
          <a:p>
            <a:pPr marL="342900" indent="-342900" algn="just">
              <a:defRPr/>
            </a:pPr>
            <a:endParaRPr lang="es-ES" sz="1800" dirty="0"/>
          </a:p>
          <a:p>
            <a:pPr marL="342900" indent="-342900" algn="just">
              <a:defRPr/>
            </a:pPr>
            <a:r>
              <a:rPr lang="es-ES" sz="1800" dirty="0"/>
              <a:t>Estudio de tres variables: </a:t>
            </a:r>
          </a:p>
          <a:p>
            <a:pPr marL="342900" indent="-342900" algn="just">
              <a:defRPr/>
            </a:pPr>
            <a:endParaRPr lang="es-ES" sz="800" dirty="0"/>
          </a:p>
          <a:p>
            <a:pPr marL="1074738" indent="-342900" algn="just">
              <a:buFont typeface="Wingdings" pitchFamily="2" charset="2"/>
              <a:buChar char="Ø"/>
              <a:defRPr/>
            </a:pPr>
            <a:r>
              <a:rPr lang="es-ES" sz="1800" dirty="0"/>
              <a:t>Número de entidades</a:t>
            </a:r>
          </a:p>
          <a:p>
            <a:pPr marL="1074738" indent="-342900" algn="just">
              <a:buFont typeface="Wingdings" pitchFamily="2" charset="2"/>
              <a:buChar char="Ø"/>
              <a:defRPr/>
            </a:pPr>
            <a:r>
              <a:rPr lang="es-ES" sz="1800" dirty="0"/>
              <a:t>Volumen de empleo</a:t>
            </a:r>
          </a:p>
          <a:p>
            <a:pPr marL="1074738" indent="-342900" algn="just">
              <a:buFont typeface="Wingdings" pitchFamily="2" charset="2"/>
              <a:buChar char="Ø"/>
              <a:defRPr/>
            </a:pPr>
            <a:r>
              <a:rPr lang="es-ES" sz="1800" dirty="0"/>
              <a:t>Contribución al desarrollo económico territorial (Facturación / Valor añadido bruto)</a:t>
            </a:r>
          </a:p>
          <a:p>
            <a:pPr marL="342900" indent="-342900" algn="just">
              <a:defRPr/>
            </a:pPr>
            <a:endParaRPr lang="es-ES" sz="1800" dirty="0"/>
          </a:p>
          <a:p>
            <a:pPr marL="342900" indent="-342900" algn="just">
              <a:defRPr/>
            </a:pPr>
            <a:r>
              <a:rPr lang="es-ES" sz="1800" dirty="0"/>
              <a:t>Servir como referencia en el estudio de la Economía Social aragonesa para las entidades del sector, la Administración Pública y el ámbito científico-académico.</a:t>
            </a:r>
          </a:p>
          <a:p>
            <a:pPr marL="342900" indent="-342900">
              <a:defRPr/>
            </a:pPr>
            <a:endParaRPr lang="es-ES" sz="800" dirty="0"/>
          </a:p>
        </p:txBody>
      </p:sp>
      <p:pic>
        <p:nvPicPr>
          <p:cNvPr id="2867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0398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6627" name="Rectangle 4"/>
          <p:cNvSpPr>
            <a:spLocks noChangeArrowheads="1"/>
          </p:cNvSpPr>
          <p:nvPr/>
        </p:nvSpPr>
        <p:spPr bwMode="auto">
          <a:xfrm>
            <a:off x="323528" y="404664"/>
            <a:ext cx="5112568" cy="5661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numCol="2"/>
          <a:lstStyle/>
          <a:p>
            <a:pPr>
              <a:spcBef>
                <a:spcPct val="20000"/>
              </a:spcBef>
              <a:buFont typeface="Arial" charset="0"/>
              <a:buNone/>
              <a:tabLst>
                <a:tab pos="6362700" algn="l"/>
                <a:tab pos="7805738" algn="l"/>
              </a:tabLst>
            </a:pPr>
            <a:r>
              <a:rPr lang="es-ES" altLang="es-ES" sz="1600" b="1" dirty="0">
                <a:latin typeface="Calibri" pitchFamily="34" charset="0"/>
              </a:rPr>
              <a:t>Coordinadores</a:t>
            </a:r>
            <a:endParaRPr lang="es-ES" altLang="es-ES" sz="1600" dirty="0">
              <a:latin typeface="Calibri" pitchFamily="34" charset="0"/>
            </a:endParaRPr>
          </a:p>
          <a:p>
            <a:pPr>
              <a:spcBef>
                <a:spcPct val="20000"/>
              </a:spcBef>
              <a:tabLst>
                <a:tab pos="6362700" algn="l"/>
                <a:tab pos="7805738" algn="l"/>
              </a:tabLst>
            </a:pPr>
            <a:r>
              <a:rPr lang="es-ES" altLang="es-ES" sz="1600" dirty="0">
                <a:latin typeface="Calibri" pitchFamily="34" charset="0"/>
              </a:rPr>
              <a:t>Ignacio </a:t>
            </a:r>
            <a:r>
              <a:rPr lang="es-ES" altLang="es-ES" sz="1600" dirty="0" err="1">
                <a:latin typeface="Calibri" pitchFamily="34" charset="0"/>
              </a:rPr>
              <a:t>Bretos</a:t>
            </a:r>
            <a:endParaRPr lang="es-ES" altLang="es-ES" sz="1600" dirty="0">
              <a:latin typeface="Calibri" pitchFamily="34" charset="0"/>
            </a:endParaRPr>
          </a:p>
          <a:p>
            <a:pPr>
              <a:spcBef>
                <a:spcPct val="20000"/>
              </a:spcBef>
              <a:tabLst>
                <a:tab pos="6362700" algn="l"/>
                <a:tab pos="7805738" algn="l"/>
              </a:tabLst>
            </a:pPr>
            <a:r>
              <a:rPr lang="es-ES" altLang="es-ES" sz="1600" dirty="0">
                <a:latin typeface="Calibri" pitchFamily="34" charset="0"/>
              </a:rPr>
              <a:t>Carmen </a:t>
            </a:r>
            <a:r>
              <a:rPr lang="es-ES" altLang="es-ES" sz="1600" dirty="0" err="1">
                <a:latin typeface="Calibri" pitchFamily="34" charset="0"/>
              </a:rPr>
              <a:t>Marcuello</a:t>
            </a:r>
            <a:endParaRPr lang="es-ES" altLang="es-ES" sz="1600"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endParaRPr lang="es-ES" altLang="es-ES" sz="1600" b="1" dirty="0">
              <a:latin typeface="Calibri" pitchFamily="34" charset="0"/>
            </a:endParaRPr>
          </a:p>
          <a:p>
            <a:pPr>
              <a:spcBef>
                <a:spcPct val="20000"/>
              </a:spcBef>
              <a:tabLst>
                <a:tab pos="6362700" algn="l"/>
                <a:tab pos="7805738" algn="l"/>
              </a:tabLst>
            </a:pPr>
            <a:r>
              <a:rPr lang="es-ES" altLang="es-ES" sz="1600" b="1" dirty="0">
                <a:latin typeface="Calibri" pitchFamily="34" charset="0"/>
              </a:rPr>
              <a:t>Autores</a:t>
            </a:r>
          </a:p>
          <a:p>
            <a:r>
              <a:rPr lang="es-ES" sz="1600" dirty="0">
                <a:latin typeface="Calibri" pitchFamily="34" charset="0"/>
              </a:rPr>
              <a:t>Cristina </a:t>
            </a:r>
            <a:r>
              <a:rPr lang="es-ES" sz="1600" dirty="0" err="1">
                <a:latin typeface="Calibri" pitchFamily="34" charset="0"/>
              </a:rPr>
              <a:t>Bernad</a:t>
            </a:r>
            <a:r>
              <a:rPr lang="es-ES" sz="1600" dirty="0">
                <a:latin typeface="Calibri" pitchFamily="34" charset="0"/>
              </a:rPr>
              <a:t> </a:t>
            </a:r>
            <a:r>
              <a:rPr lang="es-ES" sz="1600" dirty="0" err="1">
                <a:latin typeface="Calibri" pitchFamily="34" charset="0"/>
              </a:rPr>
              <a:t>Morcate</a:t>
            </a:r>
            <a:endParaRPr lang="es-ES" sz="1600" dirty="0">
              <a:latin typeface="Calibri" pitchFamily="34" charset="0"/>
            </a:endParaRPr>
          </a:p>
          <a:p>
            <a:r>
              <a:rPr lang="es-ES" sz="1600" dirty="0">
                <a:latin typeface="Calibri" pitchFamily="34" charset="0"/>
              </a:rPr>
              <a:t>Ignacio </a:t>
            </a:r>
            <a:r>
              <a:rPr lang="es-ES" sz="1600" dirty="0" err="1">
                <a:latin typeface="Calibri" pitchFamily="34" charset="0"/>
              </a:rPr>
              <a:t>Bretos</a:t>
            </a:r>
            <a:r>
              <a:rPr lang="es-ES" sz="1600" dirty="0">
                <a:latin typeface="Calibri" pitchFamily="34" charset="0"/>
              </a:rPr>
              <a:t> Fernández</a:t>
            </a:r>
          </a:p>
          <a:p>
            <a:r>
              <a:rPr lang="es-ES" sz="1600" dirty="0">
                <a:latin typeface="Calibri" pitchFamily="34" charset="0"/>
              </a:rPr>
              <a:t>Rafael Chaves </a:t>
            </a:r>
            <a:r>
              <a:rPr lang="es-ES" sz="1600" dirty="0" err="1">
                <a:latin typeface="Calibri" pitchFamily="34" charset="0"/>
              </a:rPr>
              <a:t>Avila</a:t>
            </a:r>
            <a:endParaRPr lang="es-ES" sz="1600" dirty="0">
              <a:latin typeface="Calibri" pitchFamily="34" charset="0"/>
            </a:endParaRPr>
          </a:p>
          <a:p>
            <a:r>
              <a:rPr lang="es-ES" sz="1600" dirty="0">
                <a:latin typeface="Calibri" pitchFamily="34" charset="0"/>
              </a:rPr>
              <a:t>Millán Díaz </a:t>
            </a:r>
            <a:r>
              <a:rPr lang="es-ES" sz="1600" dirty="0" err="1">
                <a:latin typeface="Calibri" pitchFamily="34" charset="0"/>
              </a:rPr>
              <a:t>Foncea</a:t>
            </a:r>
            <a:r>
              <a:rPr lang="es-ES" sz="1600" dirty="0">
                <a:latin typeface="Calibri" pitchFamily="34" charset="0"/>
              </a:rPr>
              <a:t> </a:t>
            </a:r>
          </a:p>
          <a:p>
            <a:r>
              <a:rPr lang="es-ES" sz="1600" dirty="0" err="1">
                <a:latin typeface="Calibri" pitchFamily="34" charset="0"/>
              </a:rPr>
              <a:t>Alla</a:t>
            </a:r>
            <a:r>
              <a:rPr lang="es-ES" sz="1600" dirty="0">
                <a:latin typeface="Calibri" pitchFamily="34" charset="0"/>
              </a:rPr>
              <a:t> </a:t>
            </a:r>
            <a:r>
              <a:rPr lang="es-ES" sz="1600" dirty="0" err="1">
                <a:latin typeface="Calibri" pitchFamily="34" charset="0"/>
              </a:rPr>
              <a:t>Kristina</a:t>
            </a:r>
            <a:r>
              <a:rPr lang="es-ES" sz="1600" dirty="0">
                <a:latin typeface="Calibri" pitchFamily="34" charset="0"/>
              </a:rPr>
              <a:t> </a:t>
            </a:r>
            <a:r>
              <a:rPr lang="es-ES" sz="1600" dirty="0" err="1">
                <a:latin typeface="Calibri" pitchFamily="34" charset="0"/>
              </a:rPr>
              <a:t>Lozenko</a:t>
            </a:r>
            <a:r>
              <a:rPr lang="es-ES" sz="1600" dirty="0">
                <a:latin typeface="Calibri" pitchFamily="34" charset="0"/>
              </a:rPr>
              <a:t> </a:t>
            </a:r>
          </a:p>
          <a:p>
            <a:r>
              <a:rPr lang="es-ES" sz="1600" dirty="0">
                <a:latin typeface="Calibri" pitchFamily="34" charset="0"/>
              </a:rPr>
              <a:t>Fernando </a:t>
            </a:r>
            <a:r>
              <a:rPr lang="es-ES" sz="1600" dirty="0" err="1">
                <a:latin typeface="Calibri" pitchFamily="34" charset="0"/>
              </a:rPr>
              <a:t>Marcén</a:t>
            </a:r>
            <a:r>
              <a:rPr lang="es-ES" sz="1600" dirty="0">
                <a:latin typeface="Calibri" pitchFamily="34" charset="0"/>
              </a:rPr>
              <a:t> Bosque </a:t>
            </a:r>
          </a:p>
          <a:p>
            <a:r>
              <a:rPr lang="es-ES" sz="1600" dirty="0">
                <a:latin typeface="Calibri" pitchFamily="34" charset="0"/>
              </a:rPr>
              <a:t>Carmen </a:t>
            </a:r>
            <a:r>
              <a:rPr lang="es-ES" sz="1600" dirty="0" err="1">
                <a:latin typeface="Calibri" pitchFamily="34" charset="0"/>
              </a:rPr>
              <a:t>Marcuello</a:t>
            </a:r>
            <a:r>
              <a:rPr lang="es-ES" sz="1600" dirty="0">
                <a:latin typeface="Calibri" pitchFamily="34" charset="0"/>
              </a:rPr>
              <a:t> </a:t>
            </a:r>
            <a:r>
              <a:rPr lang="es-ES" sz="1600" dirty="0" err="1">
                <a:latin typeface="Calibri" pitchFamily="34" charset="0"/>
              </a:rPr>
              <a:t>Servós</a:t>
            </a:r>
            <a:endParaRPr lang="es-ES" sz="1600" dirty="0">
              <a:latin typeface="Calibri" pitchFamily="34" charset="0"/>
            </a:endParaRPr>
          </a:p>
          <a:p>
            <a:r>
              <a:rPr lang="es-ES" sz="1600" dirty="0">
                <a:latin typeface="Calibri" pitchFamily="34" charset="0"/>
              </a:rPr>
              <a:t>Javier Pérez Sanz</a:t>
            </a:r>
          </a:p>
          <a:p>
            <a:r>
              <a:rPr lang="es-ES" sz="1600" dirty="0">
                <a:latin typeface="Calibri" pitchFamily="34" charset="0"/>
              </a:rPr>
              <a:t>Teresa </a:t>
            </a:r>
            <a:r>
              <a:rPr lang="es-ES" sz="1600" dirty="0" err="1">
                <a:latin typeface="Calibri" pitchFamily="34" charset="0"/>
              </a:rPr>
              <a:t>Savall</a:t>
            </a:r>
            <a:r>
              <a:rPr lang="es-ES" sz="1600" dirty="0">
                <a:latin typeface="Calibri" pitchFamily="34" charset="0"/>
              </a:rPr>
              <a:t> Morera</a:t>
            </a:r>
          </a:p>
        </p:txBody>
      </p:sp>
      <p:pic>
        <p:nvPicPr>
          <p:cNvPr id="26628"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6156176" y="2755211"/>
            <a:ext cx="2235146" cy="338554"/>
          </a:xfrm>
          <a:prstGeom prst="rect">
            <a:avLst/>
          </a:prstGeom>
        </p:spPr>
        <p:txBody>
          <a:bodyPr wrap="square">
            <a:spAutoFit/>
          </a:bodyPr>
          <a:lstStyle/>
          <a:p>
            <a:pPr algn="r">
              <a:defRPr/>
            </a:pPr>
            <a:r>
              <a:rPr lang="es-ES" sz="1600" b="1" dirty="0">
                <a:latin typeface="+mn-lt"/>
              </a:rPr>
              <a:t>Con la colaboración de</a:t>
            </a:r>
            <a:endParaRPr lang="es-ES" sz="1600" dirty="0">
              <a:latin typeface="+mn-lt"/>
            </a:endParaRPr>
          </a:p>
        </p:txBody>
      </p:sp>
      <p:pic>
        <p:nvPicPr>
          <p:cNvPr id="26630" name="2 Imagen" descr="logoU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7578" y="4365103"/>
            <a:ext cx="1688701" cy="527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7 Imagen" descr="índi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7080" y="3280367"/>
            <a:ext cx="1489699" cy="808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Rectángulo"/>
          <p:cNvSpPr/>
          <p:nvPr/>
        </p:nvSpPr>
        <p:spPr>
          <a:xfrm>
            <a:off x="6705902" y="495638"/>
            <a:ext cx="1451038" cy="338554"/>
          </a:xfrm>
          <a:prstGeom prst="rect">
            <a:avLst/>
          </a:prstGeom>
        </p:spPr>
        <p:txBody>
          <a:bodyPr wrap="none">
            <a:spAutoFit/>
          </a:bodyPr>
          <a:lstStyle/>
          <a:p>
            <a:pPr algn="r">
              <a:defRPr/>
            </a:pPr>
            <a:r>
              <a:rPr lang="es-ES" sz="1600" b="1" dirty="0">
                <a:latin typeface="+mn-lt"/>
              </a:rPr>
              <a:t>Financiado por</a:t>
            </a:r>
            <a:endParaRPr lang="es-ES" sz="1600" dirty="0">
              <a:latin typeface="+mn-lt"/>
            </a:endParaRPr>
          </a:p>
        </p:txBody>
      </p:sp>
      <p:pic>
        <p:nvPicPr>
          <p:cNvPr id="26633" name="1 Imagen" descr="caja_rural_teruel.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06918" y="1052736"/>
            <a:ext cx="850022" cy="835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31747" name="Rectangle 4"/>
          <p:cNvSpPr>
            <a:spLocks noChangeArrowheads="1"/>
          </p:cNvSpPr>
          <p:nvPr/>
        </p:nvSpPr>
        <p:spPr bwMode="auto">
          <a:xfrm>
            <a:off x="1258888" y="333375"/>
            <a:ext cx="69850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p>
            <a:pPr algn="ctr">
              <a:spcBef>
                <a:spcPct val="20000"/>
              </a:spcBef>
              <a:tabLst>
                <a:tab pos="6362700" algn="l"/>
                <a:tab pos="7805738" algn="l"/>
              </a:tabLst>
            </a:pPr>
            <a:endParaRPr lang="en-GB" altLang="es-ES" sz="1600">
              <a:latin typeface="Cambria" pitchFamily="18" charset="0"/>
            </a:endParaRPr>
          </a:p>
        </p:txBody>
      </p:sp>
      <p:pic>
        <p:nvPicPr>
          <p:cNvPr id="31748"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5 Diagrama"/>
          <p:cNvGraphicFramePr/>
          <p:nvPr>
            <p:extLst>
              <p:ext uri="{D42A27DB-BD31-4B8C-83A1-F6EECF244321}">
                <p14:modId xmlns:p14="http://schemas.microsoft.com/office/powerpoint/2010/main" val="257042816"/>
              </p:ext>
            </p:extLst>
          </p:nvPr>
        </p:nvGraphicFramePr>
        <p:xfrm>
          <a:off x="199418" y="1119758"/>
          <a:ext cx="8673156"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1 Rectángulo"/>
          <p:cNvSpPr/>
          <p:nvPr/>
        </p:nvSpPr>
        <p:spPr>
          <a:xfrm>
            <a:off x="683568" y="404664"/>
            <a:ext cx="7704856" cy="369332"/>
          </a:xfrm>
          <a:prstGeom prst="rect">
            <a:avLst/>
          </a:prstGeom>
        </p:spPr>
        <p:txBody>
          <a:bodyPr wrap="square">
            <a:spAutoFit/>
          </a:bodyPr>
          <a:lstStyle/>
          <a:p>
            <a:pPr algn="ctr">
              <a:buFont typeface="Arial" pitchFamily="34" charset="0"/>
              <a:buNone/>
              <a:defRPr/>
            </a:pPr>
            <a:r>
              <a:rPr lang="es-ES" b="1" dirty="0"/>
              <a:t>El Universo de la Economía Social aragonesa</a:t>
            </a:r>
          </a:p>
        </p:txBody>
      </p:sp>
      <p:sp>
        <p:nvSpPr>
          <p:cNvPr id="7" name="6 Rectángulo"/>
          <p:cNvSpPr/>
          <p:nvPr/>
        </p:nvSpPr>
        <p:spPr>
          <a:xfrm>
            <a:off x="5477701" y="5168324"/>
            <a:ext cx="3384376" cy="523220"/>
          </a:xfrm>
          <a:prstGeom prst="rect">
            <a:avLst/>
          </a:prstGeom>
        </p:spPr>
        <p:txBody>
          <a:bodyPr wrap="square">
            <a:spAutoFit/>
          </a:bodyPr>
          <a:lstStyle/>
          <a:p>
            <a:pPr algn="ctr">
              <a:buFont typeface="Arial" pitchFamily="34" charset="0"/>
              <a:buNone/>
              <a:defRPr/>
            </a:pPr>
            <a:r>
              <a:rPr lang="es-ES" sz="1400" dirty="0"/>
              <a:t>Basado en la Ley 5/2011 y la delimitación de CIRIEC-España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0" y="6065838"/>
            <a:ext cx="9144000" cy="792162"/>
          </a:xfrm>
          <a:custGeom>
            <a:avLst/>
            <a:gdLst>
              <a:gd name="T0" fmla="+- 0 9 9"/>
              <a:gd name="T1" fmla="*/ T0 w 11991"/>
              <a:gd name="T2" fmla="*/ 265 h 265"/>
              <a:gd name="T3" fmla="+- 0 12000 9"/>
              <a:gd name="T4" fmla="*/ T3 w 11991"/>
              <a:gd name="T5" fmla="*/ 265 h 265"/>
              <a:gd name="T6" fmla="+- 0 12000 9"/>
              <a:gd name="T7" fmla="*/ T6 w 11991"/>
              <a:gd name="T8" fmla="*/ 0 h 265"/>
              <a:gd name="T9" fmla="+- 0 9 9"/>
              <a:gd name="T10" fmla="*/ T9 w 11991"/>
              <a:gd name="T11" fmla="*/ 0 h 265"/>
              <a:gd name="T12" fmla="+- 0 9 9"/>
              <a:gd name="T13" fmla="*/ T12 w 11991"/>
              <a:gd name="T14" fmla="*/ 265 h 265"/>
            </a:gdLst>
            <a:ahLst/>
            <a:cxnLst>
              <a:cxn ang="0">
                <a:pos x="T1" y="T2"/>
              </a:cxn>
              <a:cxn ang="0">
                <a:pos x="T4" y="T5"/>
              </a:cxn>
              <a:cxn ang="0">
                <a:pos x="T7" y="T8"/>
              </a:cxn>
              <a:cxn ang="0">
                <a:pos x="T10" y="T11"/>
              </a:cxn>
              <a:cxn ang="0">
                <a:pos x="T13" y="T14"/>
              </a:cxn>
            </a:cxnLst>
            <a:rect l="0" t="0" r="r" b="b"/>
            <a:pathLst>
              <a:path w="11991" h="265">
                <a:moveTo>
                  <a:pt x="0" y="265"/>
                </a:moveTo>
                <a:lnTo>
                  <a:pt x="11991" y="265"/>
                </a:lnTo>
                <a:lnTo>
                  <a:pt x="11991" y="0"/>
                </a:lnTo>
                <a:lnTo>
                  <a:pt x="0" y="0"/>
                </a:lnTo>
                <a:lnTo>
                  <a:pt x="0" y="265"/>
                </a:lnTo>
              </a:path>
            </a:pathLst>
          </a:custGeom>
          <a:solidFill>
            <a:schemeClr val="accent3">
              <a:lumMod val="75000"/>
            </a:schemeClr>
          </a:solidFill>
          <a:ln>
            <a:noFill/>
          </a:ln>
        </p:spPr>
        <p:txBody>
          <a:bodyPr/>
          <a:lstStyle/>
          <a:p>
            <a:pPr>
              <a:defRPr/>
            </a:pPr>
            <a:endParaRPr lang="es-ES">
              <a:latin typeface="Arial" pitchFamily="34" charset="0"/>
            </a:endParaRPr>
          </a:p>
        </p:txBody>
      </p:sp>
      <p:sp>
        <p:nvSpPr>
          <p:cNvPr id="22530" name="Rectangle 4"/>
          <p:cNvSpPr>
            <a:spLocks noChangeArrowheads="1"/>
          </p:cNvSpPr>
          <p:nvPr/>
        </p:nvSpPr>
        <p:spPr bwMode="auto">
          <a:xfrm>
            <a:off x="395536" y="332656"/>
            <a:ext cx="8352927"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9" tIns="46800" rIns="89999" bIns="46800"/>
          <a:lstStyle>
            <a:lvl1pPr eaLnBrk="0" hangingPunct="0">
              <a:spcBef>
                <a:spcPct val="20000"/>
              </a:spcBef>
              <a:buFont typeface="Arial" pitchFamily="34" charset="0"/>
              <a:buChar char="•"/>
              <a:tabLst>
                <a:tab pos="6362700" algn="l"/>
                <a:tab pos="7805738" algn="l"/>
              </a:tabLst>
              <a:defRPr sz="3200">
                <a:solidFill>
                  <a:schemeClr val="tx1"/>
                </a:solidFill>
                <a:latin typeface="Calibri" pitchFamily="34" charset="0"/>
              </a:defRPr>
            </a:lvl1pPr>
            <a:lvl2pPr marL="742950" indent="-285750" eaLnBrk="0" hangingPunct="0">
              <a:spcBef>
                <a:spcPct val="20000"/>
              </a:spcBef>
              <a:buFont typeface="Arial" pitchFamily="34" charset="0"/>
              <a:buChar char="–"/>
              <a:tabLst>
                <a:tab pos="6362700" algn="l"/>
                <a:tab pos="7805738" algn="l"/>
              </a:tabLst>
              <a:defRPr sz="2800">
                <a:solidFill>
                  <a:schemeClr val="tx1"/>
                </a:solidFill>
                <a:latin typeface="Calibri" pitchFamily="34" charset="0"/>
              </a:defRPr>
            </a:lvl2pPr>
            <a:lvl3pPr eaLnBrk="0" hangingPunct="0">
              <a:spcBef>
                <a:spcPct val="20000"/>
              </a:spcBef>
              <a:buFont typeface="Arial" pitchFamily="34" charset="0"/>
              <a:buChar char="•"/>
              <a:tabLst>
                <a:tab pos="6362700" algn="l"/>
                <a:tab pos="7805738" algn="l"/>
              </a:tabLst>
              <a:defRPr sz="2400">
                <a:solidFill>
                  <a:schemeClr val="tx1"/>
                </a:solidFill>
                <a:latin typeface="Calibri" pitchFamily="34" charset="0"/>
              </a:defRPr>
            </a:lvl3pPr>
            <a:lvl4pPr marL="16002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4pPr>
            <a:lvl5pPr marL="2057400" indent="-228600" eaLnBrk="0" hangingPunct="0">
              <a:spcBef>
                <a:spcPct val="20000"/>
              </a:spcBef>
              <a:buFont typeface="Arial" pitchFamily="34" charset="0"/>
              <a:buChar char="»"/>
              <a:tabLst>
                <a:tab pos="6362700" algn="l"/>
                <a:tab pos="7805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6362700" algn="l"/>
                <a:tab pos="7805738" algn="l"/>
              </a:tabLst>
              <a:defRPr sz="2000">
                <a:solidFill>
                  <a:schemeClr val="tx1"/>
                </a:solidFill>
                <a:latin typeface="Calibri" pitchFamily="34" charset="0"/>
              </a:defRPr>
            </a:lvl9pPr>
          </a:lstStyle>
          <a:p>
            <a:pPr algn="ctr">
              <a:buFont typeface="Arial" pitchFamily="34" charset="0"/>
              <a:buNone/>
              <a:defRPr/>
            </a:pPr>
            <a:r>
              <a:rPr lang="es-ES" sz="2000" b="1" dirty="0"/>
              <a:t>FUENTES DE INFORMACIÓN Y DATOS </a:t>
            </a:r>
          </a:p>
          <a:p>
            <a:pPr>
              <a:buFont typeface="Arial" pitchFamily="34" charset="0"/>
              <a:buNone/>
              <a:defRPr/>
            </a:pPr>
            <a:endParaRPr lang="es-ES" sz="1000" b="1" dirty="0"/>
          </a:p>
          <a:p>
            <a:pPr algn="just">
              <a:buNone/>
              <a:defRPr/>
            </a:pPr>
            <a:r>
              <a:rPr lang="es-ES" sz="1800" dirty="0"/>
              <a:t>Los datos se han obtenido en un marco de colaboración entre la Universidad, la Administración Pública y las entidades y plataformas del sector de la Economía Social. </a:t>
            </a:r>
          </a:p>
          <a:p>
            <a:pPr algn="just">
              <a:buNone/>
              <a:defRPr/>
            </a:pPr>
            <a:endParaRPr lang="es-ES" sz="1000" dirty="0"/>
          </a:p>
          <a:p>
            <a:pPr marL="719138" indent="-342900" algn="just">
              <a:buFont typeface="Wingdings" pitchFamily="2" charset="2"/>
              <a:buChar char="Ø"/>
              <a:defRPr/>
            </a:pPr>
            <a:r>
              <a:rPr lang="es-ES" sz="1800" b="1" dirty="0"/>
              <a:t>Agencia Tributaria </a:t>
            </a:r>
            <a:r>
              <a:rPr lang="es-ES" sz="1800" dirty="0">
                <a:sym typeface="Wingdings" pitchFamily="2" charset="2"/>
              </a:rPr>
              <a:t> ventajas: datos económicos y de empleo rigurosos para asociaciones, fundaciones, cooperativas / inconvenientes: 2018 último año disponible (un año de retraso con respecto al resto de fuentes de información)</a:t>
            </a:r>
          </a:p>
          <a:p>
            <a:pPr marL="719138" indent="-342900" algn="just">
              <a:buFont typeface="Wingdings" pitchFamily="2" charset="2"/>
              <a:buChar char="Ø"/>
              <a:defRPr/>
            </a:pPr>
            <a:r>
              <a:rPr lang="es-ES" sz="1800" b="1" dirty="0">
                <a:sym typeface="Wingdings" pitchFamily="2" charset="2"/>
              </a:rPr>
              <a:t>INAEM (Instituto Aragonés de Empleo)</a:t>
            </a:r>
          </a:p>
          <a:p>
            <a:pPr marL="719138" indent="-342900" algn="just">
              <a:buFont typeface="Wingdings" pitchFamily="2" charset="2"/>
              <a:buChar char="Ø"/>
              <a:defRPr/>
            </a:pPr>
            <a:r>
              <a:rPr lang="es-ES" sz="1800" b="1" dirty="0">
                <a:sym typeface="Wingdings" pitchFamily="2" charset="2"/>
              </a:rPr>
              <a:t>Ministerio de Trabajo, Migraciones y Seguridad Social</a:t>
            </a:r>
          </a:p>
          <a:p>
            <a:pPr marL="719138" indent="-342900" algn="just">
              <a:buFont typeface="Wingdings" pitchFamily="2" charset="2"/>
              <a:buChar char="Ø"/>
              <a:defRPr/>
            </a:pPr>
            <a:r>
              <a:rPr lang="es-ES" sz="1800" b="1" dirty="0">
                <a:sym typeface="Wingdings" pitchFamily="2" charset="2"/>
              </a:rPr>
              <a:t>Instituto Aragonés de Estadística</a:t>
            </a:r>
          </a:p>
          <a:p>
            <a:pPr marL="719138" indent="-342900" algn="just">
              <a:buFont typeface="Wingdings" pitchFamily="2" charset="2"/>
              <a:buChar char="Ø"/>
              <a:defRPr/>
            </a:pPr>
            <a:r>
              <a:rPr lang="es-ES" sz="1800" b="1" dirty="0">
                <a:sym typeface="Wingdings" pitchFamily="2" charset="2"/>
              </a:rPr>
              <a:t>INE (Instituto Nacional de Estadística)</a:t>
            </a:r>
          </a:p>
          <a:p>
            <a:pPr marL="719138" indent="-342900" algn="just">
              <a:buFont typeface="Wingdings" pitchFamily="2" charset="2"/>
              <a:buChar char="Ø"/>
              <a:defRPr/>
            </a:pPr>
            <a:r>
              <a:rPr lang="es-ES" sz="1800" b="1" dirty="0">
                <a:sym typeface="Wingdings" pitchFamily="2" charset="2"/>
              </a:rPr>
              <a:t>Plataformas Economía Social </a:t>
            </a:r>
            <a:r>
              <a:rPr lang="es-ES" sz="1800" dirty="0">
                <a:sym typeface="Wingdings" pitchFamily="2" charset="2"/>
              </a:rPr>
              <a:t>(AREI, Red Aragonesa, etc.)</a:t>
            </a:r>
          </a:p>
          <a:p>
            <a:pPr marL="719138" indent="-342900" algn="just">
              <a:buFont typeface="Wingdings" pitchFamily="2" charset="2"/>
              <a:buChar char="Ø"/>
              <a:defRPr/>
            </a:pPr>
            <a:r>
              <a:rPr lang="es-ES" sz="1800" b="1" dirty="0">
                <a:sym typeface="Wingdings" pitchFamily="2" charset="2"/>
              </a:rPr>
              <a:t>Registro de Asociaciones de Aragón</a:t>
            </a:r>
          </a:p>
          <a:p>
            <a:pPr marL="719138" indent="-342900" algn="just">
              <a:buFont typeface="Wingdings" pitchFamily="2" charset="2"/>
              <a:buChar char="Ø"/>
              <a:defRPr/>
            </a:pPr>
            <a:r>
              <a:rPr lang="es-ES" sz="1800" b="1" dirty="0">
                <a:sym typeface="Wingdings" pitchFamily="2" charset="2"/>
              </a:rPr>
              <a:t>Registro de Fundaciones de Aragón</a:t>
            </a:r>
          </a:p>
          <a:p>
            <a:pPr marL="719138" indent="-342900" algn="just">
              <a:buFont typeface="Wingdings" pitchFamily="2" charset="2"/>
              <a:buChar char="Ø"/>
              <a:defRPr/>
            </a:pPr>
            <a:r>
              <a:rPr lang="es-ES" sz="1800" b="1" dirty="0">
                <a:sym typeface="Wingdings" pitchFamily="2" charset="2"/>
              </a:rPr>
              <a:t>Registro de Sociedades Agrarias de Transformación de Aragón</a:t>
            </a:r>
          </a:p>
          <a:p>
            <a:pPr marL="719138" indent="-342900" algn="just">
              <a:buFont typeface="Wingdings" pitchFamily="2" charset="2"/>
              <a:buChar char="Ø"/>
              <a:defRPr/>
            </a:pPr>
            <a:endParaRPr lang="es-ES" sz="1800" dirty="0">
              <a:sym typeface="Wingdings" pitchFamily="2" charset="2"/>
            </a:endParaRPr>
          </a:p>
          <a:p>
            <a:pPr marL="719138" indent="-342900" algn="just">
              <a:buFont typeface="Wingdings" pitchFamily="2" charset="2"/>
              <a:buChar char="Ø"/>
              <a:defRPr/>
            </a:pPr>
            <a:endParaRPr lang="es-ES" sz="1800" dirty="0"/>
          </a:p>
        </p:txBody>
      </p:sp>
      <p:pic>
        <p:nvPicPr>
          <p:cNvPr id="28676"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213" y="6189663"/>
            <a:ext cx="30876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4448785"/>
      </p:ext>
    </p:extLst>
  </p:cSld>
  <p:clrMapOvr>
    <a:masterClrMapping/>
  </p:clrMapOvr>
</p:sld>
</file>

<file path=ppt/theme/theme1.xml><?xml version="1.0" encoding="utf-8"?>
<a:theme xmlns:a="http://schemas.openxmlformats.org/drawingml/2006/main" name="Tema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Diseño personalizado">
  <a:themeElements>
    <a:clrScheme name="5_Diseño personalizado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5_Diseño personalizad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Diseño personalizado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iseño personalizado">
  <a:themeElements>
    <a:clrScheme name="6_Diseño personalizado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6_Diseño personalizad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Diseño personalizado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Diseño personalizado">
  <a:themeElements>
    <a:clrScheme name="7_Diseño personalizado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7_Diseño personalizad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Diseño personalizado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Diseño personalizado">
  <a:themeElements>
    <a:clrScheme name="8_Diseño personalizado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8_Diseño personalizad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Diseño personalizado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Tema2</Template>
  <TotalTime>7849</TotalTime>
  <Words>2037</Words>
  <Application>Microsoft Office PowerPoint</Application>
  <PresentationFormat>Presentación en pantalla (4:3)</PresentationFormat>
  <Paragraphs>389</Paragraphs>
  <Slides>22</Slides>
  <Notes>0</Notes>
  <HiddenSlides>3</HiddenSlides>
  <MMClips>0</MMClips>
  <ScaleCrop>false</ScaleCrop>
  <HeadingPairs>
    <vt:vector size="6" baseType="variant">
      <vt:variant>
        <vt:lpstr>Fuentes usadas</vt:lpstr>
      </vt:variant>
      <vt:variant>
        <vt:i4>5</vt:i4>
      </vt:variant>
      <vt:variant>
        <vt:lpstr>Tema</vt:lpstr>
      </vt:variant>
      <vt:variant>
        <vt:i4>8</vt:i4>
      </vt:variant>
      <vt:variant>
        <vt:lpstr>Títulos de diapositiva</vt:lpstr>
      </vt:variant>
      <vt:variant>
        <vt:i4>22</vt:i4>
      </vt:variant>
    </vt:vector>
  </HeadingPairs>
  <TitlesOfParts>
    <vt:vector size="35" baseType="lpstr">
      <vt:lpstr>Arial</vt:lpstr>
      <vt:lpstr>Calibri</vt:lpstr>
      <vt:lpstr>Cambria</vt:lpstr>
      <vt:lpstr>Times New Roman</vt:lpstr>
      <vt:lpstr>Wingdings</vt:lpstr>
      <vt:lpstr>Tema2</vt:lpstr>
      <vt:lpstr>2_Diseño personalizado</vt:lpstr>
      <vt:lpstr>1_Diseño personalizado</vt:lpstr>
      <vt:lpstr>5_Diseño personalizado</vt:lpstr>
      <vt:lpstr>6_Diseño personalizado</vt:lpstr>
      <vt:lpstr>7_Diseño personalizado</vt:lpstr>
      <vt:lpstr>8_Diseño personalizado</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Universidad de Zaragoza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Carmen Marcuello</dc:creator>
  <cp:lastModifiedBy>Bogdan  Marhelka</cp:lastModifiedBy>
  <cp:revision>253</cp:revision>
  <cp:lastPrinted>2016-11-25T08:10:46Z</cp:lastPrinted>
  <dcterms:created xsi:type="dcterms:W3CDTF">2007-12-28T11:46:18Z</dcterms:created>
  <dcterms:modified xsi:type="dcterms:W3CDTF">2022-11-15T12:20:55Z</dcterms:modified>
</cp:coreProperties>
</file>