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  <p:sldMasterId id="2147483713" r:id="rId6"/>
    <p:sldMasterId id="2147483725" r:id="rId7"/>
    <p:sldMasterId id="2147484235" r:id="rId8"/>
  </p:sldMasterIdLst>
  <p:handoutMasterIdLst>
    <p:handoutMasterId r:id="rId31"/>
  </p:handoutMasterIdLst>
  <p:sldIdLst>
    <p:sldId id="285" r:id="rId9"/>
    <p:sldId id="309" r:id="rId10"/>
    <p:sldId id="307" r:id="rId11"/>
    <p:sldId id="290" r:id="rId12"/>
    <p:sldId id="332" r:id="rId13"/>
    <p:sldId id="338" r:id="rId14"/>
    <p:sldId id="289" r:id="rId15"/>
    <p:sldId id="343" r:id="rId16"/>
    <p:sldId id="312" r:id="rId17"/>
    <p:sldId id="337" r:id="rId18"/>
    <p:sldId id="320" r:id="rId19"/>
    <p:sldId id="325" r:id="rId20"/>
    <p:sldId id="326" r:id="rId21"/>
    <p:sldId id="335" r:id="rId22"/>
    <p:sldId id="321" r:id="rId23"/>
    <p:sldId id="344" r:id="rId24"/>
    <p:sldId id="348" r:id="rId25"/>
    <p:sldId id="340" r:id="rId26"/>
    <p:sldId id="345" r:id="rId27"/>
    <p:sldId id="346" r:id="rId28"/>
    <p:sldId id="347" r:id="rId29"/>
    <p:sldId id="334" r:id="rId30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gdan  Marhelka" initials="BM" lastIdx="3" clrIdx="0">
    <p:extLst>
      <p:ext uri="{19B8F6BF-5375-455C-9EA6-DF929625EA0E}">
        <p15:presenceInfo xmlns:p15="http://schemas.microsoft.com/office/powerpoint/2012/main" userId="S::699067@unizar.es::4715a0b8-0ade-45b5-84b9-763b0a2a2b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993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4962" autoAdjust="0"/>
  </p:normalViewPr>
  <p:slideViewPr>
    <p:cSldViewPr>
      <p:cViewPr varScale="1">
        <p:scale>
          <a:sx n="66" d="100"/>
          <a:sy n="66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B3F5E-E222-46E8-AEE1-1F72A06849B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831A41B-A3C5-4529-9CC7-F54963680CDD}">
      <dgm:prSet phldrT="[Texto]"/>
      <dgm:spPr/>
      <dgm:t>
        <a:bodyPr/>
        <a:lstStyle/>
        <a:p>
          <a:r>
            <a:rPr lang="es-ES" dirty="0"/>
            <a:t>Sociedades cooperativas</a:t>
          </a:r>
        </a:p>
      </dgm:t>
    </dgm:pt>
    <dgm:pt modelId="{72EBCCFE-95DD-49FB-9904-B3E548A3B98A}" type="parTrans" cxnId="{B6FBB4BB-AD37-4953-B368-0BD8FDA4B7DE}">
      <dgm:prSet/>
      <dgm:spPr/>
      <dgm:t>
        <a:bodyPr/>
        <a:lstStyle/>
        <a:p>
          <a:endParaRPr lang="es-ES"/>
        </a:p>
      </dgm:t>
    </dgm:pt>
    <dgm:pt modelId="{0D9E701D-B94F-44F7-A63C-ACB26F4CFB84}" type="sibTrans" cxnId="{B6FBB4BB-AD37-4953-B368-0BD8FDA4B7DE}">
      <dgm:prSet/>
      <dgm:spPr/>
      <dgm:t>
        <a:bodyPr/>
        <a:lstStyle/>
        <a:p>
          <a:endParaRPr lang="es-ES"/>
        </a:p>
      </dgm:t>
    </dgm:pt>
    <dgm:pt modelId="{14993255-7912-4945-8CB9-5CF9130132E8}">
      <dgm:prSet/>
      <dgm:spPr/>
      <dgm:t>
        <a:bodyPr/>
        <a:lstStyle/>
        <a:p>
          <a:r>
            <a:rPr lang="es-ES" dirty="0"/>
            <a:t>Sociedades Laborales</a:t>
          </a:r>
        </a:p>
      </dgm:t>
    </dgm:pt>
    <dgm:pt modelId="{2DA25A70-6A99-4644-A9D1-C6EEB18FA563}" type="parTrans" cxnId="{B678D8FE-CC41-43E9-9587-69D2468BBEFF}">
      <dgm:prSet/>
      <dgm:spPr/>
      <dgm:t>
        <a:bodyPr/>
        <a:lstStyle/>
        <a:p>
          <a:endParaRPr lang="es-ES"/>
        </a:p>
      </dgm:t>
    </dgm:pt>
    <dgm:pt modelId="{94938FC3-5062-4C24-B2A0-D449E5ABFAB1}" type="sibTrans" cxnId="{B678D8FE-CC41-43E9-9587-69D2468BBEFF}">
      <dgm:prSet/>
      <dgm:spPr/>
      <dgm:t>
        <a:bodyPr/>
        <a:lstStyle/>
        <a:p>
          <a:endParaRPr lang="es-ES"/>
        </a:p>
      </dgm:t>
    </dgm:pt>
    <dgm:pt modelId="{A0C23753-5FA4-47F2-B47F-73A15C02E5C3}">
      <dgm:prSet/>
      <dgm:spPr/>
      <dgm:t>
        <a:bodyPr/>
        <a:lstStyle/>
        <a:p>
          <a:r>
            <a:rPr lang="es-ES" dirty="0"/>
            <a:t>Asociaciones</a:t>
          </a:r>
        </a:p>
      </dgm:t>
    </dgm:pt>
    <dgm:pt modelId="{E1A2EA1A-705D-491D-BC47-0A9C26F6DF2C}" type="parTrans" cxnId="{548BBBA8-8E16-4713-A776-6AAFDC8EA934}">
      <dgm:prSet/>
      <dgm:spPr/>
      <dgm:t>
        <a:bodyPr/>
        <a:lstStyle/>
        <a:p>
          <a:endParaRPr lang="es-ES"/>
        </a:p>
      </dgm:t>
    </dgm:pt>
    <dgm:pt modelId="{F96CE16A-3E3C-46C9-90FF-DDE79CC94A50}" type="sibTrans" cxnId="{548BBBA8-8E16-4713-A776-6AAFDC8EA934}">
      <dgm:prSet/>
      <dgm:spPr/>
      <dgm:t>
        <a:bodyPr/>
        <a:lstStyle/>
        <a:p>
          <a:endParaRPr lang="es-ES"/>
        </a:p>
      </dgm:t>
    </dgm:pt>
    <dgm:pt modelId="{DD8370BC-8F36-4CAD-A719-A7BD62DA00FE}">
      <dgm:prSet/>
      <dgm:spPr/>
      <dgm:t>
        <a:bodyPr/>
        <a:lstStyle/>
        <a:p>
          <a:r>
            <a:rPr lang="es-ES" dirty="0"/>
            <a:t>Fundaciones</a:t>
          </a:r>
        </a:p>
      </dgm:t>
    </dgm:pt>
    <dgm:pt modelId="{6EB6DF61-4290-4785-9B02-5DE2488C1535}" type="parTrans" cxnId="{ECD38E7E-CE2C-4E40-957C-BD18616F5CCC}">
      <dgm:prSet/>
      <dgm:spPr/>
      <dgm:t>
        <a:bodyPr/>
        <a:lstStyle/>
        <a:p>
          <a:endParaRPr lang="es-ES"/>
        </a:p>
      </dgm:t>
    </dgm:pt>
    <dgm:pt modelId="{5CC88A11-3729-4EA4-95D4-F3541F17A7AF}" type="sibTrans" cxnId="{ECD38E7E-CE2C-4E40-957C-BD18616F5CCC}">
      <dgm:prSet/>
      <dgm:spPr/>
      <dgm:t>
        <a:bodyPr/>
        <a:lstStyle/>
        <a:p>
          <a:endParaRPr lang="es-ES"/>
        </a:p>
      </dgm:t>
    </dgm:pt>
    <dgm:pt modelId="{ACA986B2-5CFA-4BCC-BBC9-3DC6723F14CA}">
      <dgm:prSet/>
      <dgm:spPr/>
      <dgm:t>
        <a:bodyPr/>
        <a:lstStyle/>
        <a:p>
          <a:r>
            <a:rPr lang="es-ES" dirty="0"/>
            <a:t>Sociedades Agrarias de Transformación</a:t>
          </a:r>
        </a:p>
      </dgm:t>
    </dgm:pt>
    <dgm:pt modelId="{72B5E4F1-92F1-47D1-9FDE-313C6ECEA961}" type="parTrans" cxnId="{92E09C9F-0E32-43EA-836A-E24E19BE15BC}">
      <dgm:prSet/>
      <dgm:spPr/>
      <dgm:t>
        <a:bodyPr/>
        <a:lstStyle/>
        <a:p>
          <a:endParaRPr lang="es-ES"/>
        </a:p>
      </dgm:t>
    </dgm:pt>
    <dgm:pt modelId="{DA13E101-0B7D-4A2A-925E-6334260DFFD2}" type="sibTrans" cxnId="{92E09C9F-0E32-43EA-836A-E24E19BE15BC}">
      <dgm:prSet/>
      <dgm:spPr/>
      <dgm:t>
        <a:bodyPr/>
        <a:lstStyle/>
        <a:p>
          <a:endParaRPr lang="es-ES"/>
        </a:p>
      </dgm:t>
    </dgm:pt>
    <dgm:pt modelId="{D509C734-3C42-49CA-91D0-75C8F03F5D7A}">
      <dgm:prSet/>
      <dgm:spPr/>
      <dgm:t>
        <a:bodyPr/>
        <a:lstStyle/>
        <a:p>
          <a:r>
            <a:rPr lang="es-ES" dirty="0"/>
            <a:t>Centros Especiales de Empleo</a:t>
          </a:r>
        </a:p>
      </dgm:t>
    </dgm:pt>
    <dgm:pt modelId="{45A82CA3-45AE-455E-BEAC-836A76A5F169}" type="parTrans" cxnId="{E33C236A-9BBA-47CC-8954-42F86330896D}">
      <dgm:prSet/>
      <dgm:spPr/>
      <dgm:t>
        <a:bodyPr/>
        <a:lstStyle/>
        <a:p>
          <a:endParaRPr lang="es-ES"/>
        </a:p>
      </dgm:t>
    </dgm:pt>
    <dgm:pt modelId="{8362B02C-E257-4F8C-B106-30A594C785E5}" type="sibTrans" cxnId="{E33C236A-9BBA-47CC-8954-42F86330896D}">
      <dgm:prSet/>
      <dgm:spPr/>
      <dgm:t>
        <a:bodyPr/>
        <a:lstStyle/>
        <a:p>
          <a:endParaRPr lang="es-ES"/>
        </a:p>
      </dgm:t>
    </dgm:pt>
    <dgm:pt modelId="{4ACFBA44-9CBA-4135-A819-324A1BEB5D3F}">
      <dgm:prSet/>
      <dgm:spPr/>
      <dgm:t>
        <a:bodyPr/>
        <a:lstStyle/>
        <a:p>
          <a:r>
            <a:rPr lang="es-ES" dirty="0"/>
            <a:t>Empresas de Inserción</a:t>
          </a:r>
        </a:p>
      </dgm:t>
    </dgm:pt>
    <dgm:pt modelId="{0CCD8999-1A24-49FE-998E-0E4A556BAC97}" type="parTrans" cxnId="{8B5BF052-5688-403D-A320-A2DE38627EB9}">
      <dgm:prSet/>
      <dgm:spPr/>
      <dgm:t>
        <a:bodyPr/>
        <a:lstStyle/>
        <a:p>
          <a:endParaRPr lang="es-ES"/>
        </a:p>
      </dgm:t>
    </dgm:pt>
    <dgm:pt modelId="{EB603883-067C-4A0A-B72F-6F5D964324F2}" type="sibTrans" cxnId="{8B5BF052-5688-403D-A320-A2DE38627EB9}">
      <dgm:prSet/>
      <dgm:spPr/>
      <dgm:t>
        <a:bodyPr/>
        <a:lstStyle/>
        <a:p>
          <a:endParaRPr lang="es-ES"/>
        </a:p>
      </dgm:t>
    </dgm:pt>
    <dgm:pt modelId="{8E69C469-C52C-4EFA-890B-1989AFBB6428}" type="pres">
      <dgm:prSet presAssocID="{425B3F5E-E222-46E8-AEE1-1F72A06849B2}" presName="diagram" presStyleCnt="0">
        <dgm:presLayoutVars>
          <dgm:dir/>
          <dgm:resizeHandles val="exact"/>
        </dgm:presLayoutVars>
      </dgm:prSet>
      <dgm:spPr/>
    </dgm:pt>
    <dgm:pt modelId="{CC718EB4-7649-4A80-B624-6D787F7D39A4}" type="pres">
      <dgm:prSet presAssocID="{9831A41B-A3C5-4529-9CC7-F54963680CDD}" presName="node" presStyleLbl="node1" presStyleIdx="0" presStyleCnt="7">
        <dgm:presLayoutVars>
          <dgm:bulletEnabled val="1"/>
        </dgm:presLayoutVars>
      </dgm:prSet>
      <dgm:spPr/>
    </dgm:pt>
    <dgm:pt modelId="{32CDDF2C-5E9D-440D-891E-9C37B61AC687}" type="pres">
      <dgm:prSet presAssocID="{0D9E701D-B94F-44F7-A63C-ACB26F4CFB84}" presName="sibTrans" presStyleCnt="0"/>
      <dgm:spPr/>
    </dgm:pt>
    <dgm:pt modelId="{372F6EC4-57A6-44D3-BE6B-2AAF37D2AD61}" type="pres">
      <dgm:prSet presAssocID="{14993255-7912-4945-8CB9-5CF9130132E8}" presName="node" presStyleLbl="node1" presStyleIdx="1" presStyleCnt="7">
        <dgm:presLayoutVars>
          <dgm:bulletEnabled val="1"/>
        </dgm:presLayoutVars>
      </dgm:prSet>
      <dgm:spPr/>
    </dgm:pt>
    <dgm:pt modelId="{2E862A13-A7FB-41B8-9217-F082F3957633}" type="pres">
      <dgm:prSet presAssocID="{94938FC3-5062-4C24-B2A0-D449E5ABFAB1}" presName="sibTrans" presStyleCnt="0"/>
      <dgm:spPr/>
    </dgm:pt>
    <dgm:pt modelId="{3CE97779-BA2E-4FA1-871A-60AAE8291983}" type="pres">
      <dgm:prSet presAssocID="{A0C23753-5FA4-47F2-B47F-73A15C02E5C3}" presName="node" presStyleLbl="node1" presStyleIdx="2" presStyleCnt="7">
        <dgm:presLayoutVars>
          <dgm:bulletEnabled val="1"/>
        </dgm:presLayoutVars>
      </dgm:prSet>
      <dgm:spPr/>
    </dgm:pt>
    <dgm:pt modelId="{D1645DB7-B9C5-4EC1-8021-D0D24446A14A}" type="pres">
      <dgm:prSet presAssocID="{F96CE16A-3E3C-46C9-90FF-DDE79CC94A50}" presName="sibTrans" presStyleCnt="0"/>
      <dgm:spPr/>
    </dgm:pt>
    <dgm:pt modelId="{5200269B-AB12-4601-A137-C95608069A22}" type="pres">
      <dgm:prSet presAssocID="{DD8370BC-8F36-4CAD-A719-A7BD62DA00FE}" presName="node" presStyleLbl="node1" presStyleIdx="3" presStyleCnt="7">
        <dgm:presLayoutVars>
          <dgm:bulletEnabled val="1"/>
        </dgm:presLayoutVars>
      </dgm:prSet>
      <dgm:spPr/>
    </dgm:pt>
    <dgm:pt modelId="{0B5642CD-7D88-4F8C-B30E-4FB5F9BF5C95}" type="pres">
      <dgm:prSet presAssocID="{5CC88A11-3729-4EA4-95D4-F3541F17A7AF}" presName="sibTrans" presStyleCnt="0"/>
      <dgm:spPr/>
    </dgm:pt>
    <dgm:pt modelId="{90EAF1E3-9EC1-403F-9431-77A9B2E6A2A7}" type="pres">
      <dgm:prSet presAssocID="{ACA986B2-5CFA-4BCC-BBC9-3DC6723F14CA}" presName="node" presStyleLbl="node1" presStyleIdx="4" presStyleCnt="7">
        <dgm:presLayoutVars>
          <dgm:bulletEnabled val="1"/>
        </dgm:presLayoutVars>
      </dgm:prSet>
      <dgm:spPr/>
    </dgm:pt>
    <dgm:pt modelId="{99B750C2-B32C-4C1B-8E9B-3C13FD2F5AC1}" type="pres">
      <dgm:prSet presAssocID="{DA13E101-0B7D-4A2A-925E-6334260DFFD2}" presName="sibTrans" presStyleCnt="0"/>
      <dgm:spPr/>
    </dgm:pt>
    <dgm:pt modelId="{EF2455E3-D27B-43BB-9216-219B402C654E}" type="pres">
      <dgm:prSet presAssocID="{D509C734-3C42-49CA-91D0-75C8F03F5D7A}" presName="node" presStyleLbl="node1" presStyleIdx="5" presStyleCnt="7">
        <dgm:presLayoutVars>
          <dgm:bulletEnabled val="1"/>
        </dgm:presLayoutVars>
      </dgm:prSet>
      <dgm:spPr/>
    </dgm:pt>
    <dgm:pt modelId="{04666880-FB16-4478-95B4-334F2AC8B4D0}" type="pres">
      <dgm:prSet presAssocID="{8362B02C-E257-4F8C-B106-30A594C785E5}" presName="sibTrans" presStyleCnt="0"/>
      <dgm:spPr/>
    </dgm:pt>
    <dgm:pt modelId="{5FD5B0F0-C440-4AFA-A96F-707EDAE7E38B}" type="pres">
      <dgm:prSet presAssocID="{4ACFBA44-9CBA-4135-A819-324A1BEB5D3F}" presName="node" presStyleLbl="node1" presStyleIdx="6" presStyleCnt="7">
        <dgm:presLayoutVars>
          <dgm:bulletEnabled val="1"/>
        </dgm:presLayoutVars>
      </dgm:prSet>
      <dgm:spPr/>
    </dgm:pt>
  </dgm:ptLst>
  <dgm:cxnLst>
    <dgm:cxn modelId="{E191711B-0E99-467B-AB30-DB1A92AB5D83}" type="presOf" srcId="{425B3F5E-E222-46E8-AEE1-1F72A06849B2}" destId="{8E69C469-C52C-4EFA-890B-1989AFBB6428}" srcOrd="0" destOrd="0" presId="urn:microsoft.com/office/officeart/2005/8/layout/default"/>
    <dgm:cxn modelId="{3ED70728-8413-4854-8E30-CDC4DA47D551}" type="presOf" srcId="{ACA986B2-5CFA-4BCC-BBC9-3DC6723F14CA}" destId="{90EAF1E3-9EC1-403F-9431-77A9B2E6A2A7}" srcOrd="0" destOrd="0" presId="urn:microsoft.com/office/officeart/2005/8/layout/default"/>
    <dgm:cxn modelId="{14C0AA49-E48E-4B2A-8256-9E2FE934389E}" type="presOf" srcId="{4ACFBA44-9CBA-4135-A819-324A1BEB5D3F}" destId="{5FD5B0F0-C440-4AFA-A96F-707EDAE7E38B}" srcOrd="0" destOrd="0" presId="urn:microsoft.com/office/officeart/2005/8/layout/default"/>
    <dgm:cxn modelId="{E33C236A-9BBA-47CC-8954-42F86330896D}" srcId="{425B3F5E-E222-46E8-AEE1-1F72A06849B2}" destId="{D509C734-3C42-49CA-91D0-75C8F03F5D7A}" srcOrd="5" destOrd="0" parTransId="{45A82CA3-45AE-455E-BEAC-836A76A5F169}" sibTransId="{8362B02C-E257-4F8C-B106-30A594C785E5}"/>
    <dgm:cxn modelId="{816DB072-DBF3-45F2-925D-5173E4A6BBA3}" type="presOf" srcId="{DD8370BC-8F36-4CAD-A719-A7BD62DA00FE}" destId="{5200269B-AB12-4601-A137-C95608069A22}" srcOrd="0" destOrd="0" presId="urn:microsoft.com/office/officeart/2005/8/layout/default"/>
    <dgm:cxn modelId="{8B5BF052-5688-403D-A320-A2DE38627EB9}" srcId="{425B3F5E-E222-46E8-AEE1-1F72A06849B2}" destId="{4ACFBA44-9CBA-4135-A819-324A1BEB5D3F}" srcOrd="6" destOrd="0" parTransId="{0CCD8999-1A24-49FE-998E-0E4A556BAC97}" sibTransId="{EB603883-067C-4A0A-B72F-6F5D964324F2}"/>
    <dgm:cxn modelId="{ECD38E7E-CE2C-4E40-957C-BD18616F5CCC}" srcId="{425B3F5E-E222-46E8-AEE1-1F72A06849B2}" destId="{DD8370BC-8F36-4CAD-A719-A7BD62DA00FE}" srcOrd="3" destOrd="0" parTransId="{6EB6DF61-4290-4785-9B02-5DE2488C1535}" sibTransId="{5CC88A11-3729-4EA4-95D4-F3541F17A7AF}"/>
    <dgm:cxn modelId="{92E09C9F-0E32-43EA-836A-E24E19BE15BC}" srcId="{425B3F5E-E222-46E8-AEE1-1F72A06849B2}" destId="{ACA986B2-5CFA-4BCC-BBC9-3DC6723F14CA}" srcOrd="4" destOrd="0" parTransId="{72B5E4F1-92F1-47D1-9FDE-313C6ECEA961}" sibTransId="{DA13E101-0B7D-4A2A-925E-6334260DFFD2}"/>
    <dgm:cxn modelId="{0D101BA3-BDCF-4C08-876F-DEA1B8B07CD2}" type="presOf" srcId="{9831A41B-A3C5-4529-9CC7-F54963680CDD}" destId="{CC718EB4-7649-4A80-B624-6D787F7D39A4}" srcOrd="0" destOrd="0" presId="urn:microsoft.com/office/officeart/2005/8/layout/default"/>
    <dgm:cxn modelId="{548BBBA8-8E16-4713-A776-6AAFDC8EA934}" srcId="{425B3F5E-E222-46E8-AEE1-1F72A06849B2}" destId="{A0C23753-5FA4-47F2-B47F-73A15C02E5C3}" srcOrd="2" destOrd="0" parTransId="{E1A2EA1A-705D-491D-BC47-0A9C26F6DF2C}" sibTransId="{F96CE16A-3E3C-46C9-90FF-DDE79CC94A50}"/>
    <dgm:cxn modelId="{0E3675AE-9E96-4D41-8DBB-1817AA972A4A}" type="presOf" srcId="{A0C23753-5FA4-47F2-B47F-73A15C02E5C3}" destId="{3CE97779-BA2E-4FA1-871A-60AAE8291983}" srcOrd="0" destOrd="0" presId="urn:microsoft.com/office/officeart/2005/8/layout/default"/>
    <dgm:cxn modelId="{B6FBB4BB-AD37-4953-B368-0BD8FDA4B7DE}" srcId="{425B3F5E-E222-46E8-AEE1-1F72A06849B2}" destId="{9831A41B-A3C5-4529-9CC7-F54963680CDD}" srcOrd="0" destOrd="0" parTransId="{72EBCCFE-95DD-49FB-9904-B3E548A3B98A}" sibTransId="{0D9E701D-B94F-44F7-A63C-ACB26F4CFB84}"/>
    <dgm:cxn modelId="{9BC05CCD-8C05-4188-8AD0-233A53198D82}" type="presOf" srcId="{D509C734-3C42-49CA-91D0-75C8F03F5D7A}" destId="{EF2455E3-D27B-43BB-9216-219B402C654E}" srcOrd="0" destOrd="0" presId="urn:microsoft.com/office/officeart/2005/8/layout/default"/>
    <dgm:cxn modelId="{4A991EE6-60B2-46D6-81B5-FBDDB15B3BA0}" type="presOf" srcId="{14993255-7912-4945-8CB9-5CF9130132E8}" destId="{372F6EC4-57A6-44D3-BE6B-2AAF37D2AD61}" srcOrd="0" destOrd="0" presId="urn:microsoft.com/office/officeart/2005/8/layout/default"/>
    <dgm:cxn modelId="{B678D8FE-CC41-43E9-9587-69D2468BBEFF}" srcId="{425B3F5E-E222-46E8-AEE1-1F72A06849B2}" destId="{14993255-7912-4945-8CB9-5CF9130132E8}" srcOrd="1" destOrd="0" parTransId="{2DA25A70-6A99-4644-A9D1-C6EEB18FA563}" sibTransId="{94938FC3-5062-4C24-B2A0-D449E5ABFAB1}"/>
    <dgm:cxn modelId="{0033FCD4-6A94-4E8B-A94F-2A949188A459}" type="presParOf" srcId="{8E69C469-C52C-4EFA-890B-1989AFBB6428}" destId="{CC718EB4-7649-4A80-B624-6D787F7D39A4}" srcOrd="0" destOrd="0" presId="urn:microsoft.com/office/officeart/2005/8/layout/default"/>
    <dgm:cxn modelId="{6747FBD2-9132-4D52-9648-4E1968FCC629}" type="presParOf" srcId="{8E69C469-C52C-4EFA-890B-1989AFBB6428}" destId="{32CDDF2C-5E9D-440D-891E-9C37B61AC687}" srcOrd="1" destOrd="0" presId="urn:microsoft.com/office/officeart/2005/8/layout/default"/>
    <dgm:cxn modelId="{B97971BE-4C35-48A1-AE43-B5BBC875CBD1}" type="presParOf" srcId="{8E69C469-C52C-4EFA-890B-1989AFBB6428}" destId="{372F6EC4-57A6-44D3-BE6B-2AAF37D2AD61}" srcOrd="2" destOrd="0" presId="urn:microsoft.com/office/officeart/2005/8/layout/default"/>
    <dgm:cxn modelId="{9219A920-37C2-4ECE-A7DA-9D188B8D7AC6}" type="presParOf" srcId="{8E69C469-C52C-4EFA-890B-1989AFBB6428}" destId="{2E862A13-A7FB-41B8-9217-F082F3957633}" srcOrd="3" destOrd="0" presId="urn:microsoft.com/office/officeart/2005/8/layout/default"/>
    <dgm:cxn modelId="{74ACFC81-84B3-4194-9F72-538E7EDBE180}" type="presParOf" srcId="{8E69C469-C52C-4EFA-890B-1989AFBB6428}" destId="{3CE97779-BA2E-4FA1-871A-60AAE8291983}" srcOrd="4" destOrd="0" presId="urn:microsoft.com/office/officeart/2005/8/layout/default"/>
    <dgm:cxn modelId="{FB1D4FB4-BD19-43A2-8BFE-535046944CC4}" type="presParOf" srcId="{8E69C469-C52C-4EFA-890B-1989AFBB6428}" destId="{D1645DB7-B9C5-4EC1-8021-D0D24446A14A}" srcOrd="5" destOrd="0" presId="urn:microsoft.com/office/officeart/2005/8/layout/default"/>
    <dgm:cxn modelId="{C31F8B60-BB89-4524-A624-6EDE668FBF5B}" type="presParOf" srcId="{8E69C469-C52C-4EFA-890B-1989AFBB6428}" destId="{5200269B-AB12-4601-A137-C95608069A22}" srcOrd="6" destOrd="0" presId="urn:microsoft.com/office/officeart/2005/8/layout/default"/>
    <dgm:cxn modelId="{BAD1DF8E-EBDD-46C7-9E38-FB2B3357530B}" type="presParOf" srcId="{8E69C469-C52C-4EFA-890B-1989AFBB6428}" destId="{0B5642CD-7D88-4F8C-B30E-4FB5F9BF5C95}" srcOrd="7" destOrd="0" presId="urn:microsoft.com/office/officeart/2005/8/layout/default"/>
    <dgm:cxn modelId="{BEB66883-622C-4025-8ED9-F9F5845A54BF}" type="presParOf" srcId="{8E69C469-C52C-4EFA-890B-1989AFBB6428}" destId="{90EAF1E3-9EC1-403F-9431-77A9B2E6A2A7}" srcOrd="8" destOrd="0" presId="urn:microsoft.com/office/officeart/2005/8/layout/default"/>
    <dgm:cxn modelId="{BD602E80-3F48-49E6-9C61-E6D5B7B0E791}" type="presParOf" srcId="{8E69C469-C52C-4EFA-890B-1989AFBB6428}" destId="{99B750C2-B32C-4C1B-8E9B-3C13FD2F5AC1}" srcOrd="9" destOrd="0" presId="urn:microsoft.com/office/officeart/2005/8/layout/default"/>
    <dgm:cxn modelId="{D0ECC32D-6844-4FAD-AB15-696669E62FAA}" type="presParOf" srcId="{8E69C469-C52C-4EFA-890B-1989AFBB6428}" destId="{EF2455E3-D27B-43BB-9216-219B402C654E}" srcOrd="10" destOrd="0" presId="urn:microsoft.com/office/officeart/2005/8/layout/default"/>
    <dgm:cxn modelId="{78056500-A743-4914-BF6B-2434557E7515}" type="presParOf" srcId="{8E69C469-C52C-4EFA-890B-1989AFBB6428}" destId="{04666880-FB16-4478-95B4-334F2AC8B4D0}" srcOrd="11" destOrd="0" presId="urn:microsoft.com/office/officeart/2005/8/layout/default"/>
    <dgm:cxn modelId="{9723CDA9-C6F2-43A2-8A3D-28455B6A11E1}" type="presParOf" srcId="{8E69C469-C52C-4EFA-890B-1989AFBB6428}" destId="{5FD5B0F0-C440-4AFA-A96F-707EDAE7E38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18EB4-7649-4A80-B624-6D787F7D39A4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Sociedades cooperativas</a:t>
          </a:r>
        </a:p>
      </dsp:txBody>
      <dsp:txXfrm>
        <a:off x="0" y="127000"/>
        <a:ext cx="1904999" cy="1143000"/>
      </dsp:txXfrm>
    </dsp:sp>
    <dsp:sp modelId="{372F6EC4-57A6-44D3-BE6B-2AAF37D2AD61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Sociedades Laborales</a:t>
          </a:r>
        </a:p>
      </dsp:txBody>
      <dsp:txXfrm>
        <a:off x="2095500" y="127000"/>
        <a:ext cx="1904999" cy="1143000"/>
      </dsp:txXfrm>
    </dsp:sp>
    <dsp:sp modelId="{3CE97779-BA2E-4FA1-871A-60AAE8291983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Asociaciones</a:t>
          </a:r>
        </a:p>
      </dsp:txBody>
      <dsp:txXfrm>
        <a:off x="4191000" y="127000"/>
        <a:ext cx="1904999" cy="1143000"/>
      </dsp:txXfrm>
    </dsp:sp>
    <dsp:sp modelId="{5200269B-AB12-4601-A137-C95608069A22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Fundaciones</a:t>
          </a:r>
        </a:p>
      </dsp:txBody>
      <dsp:txXfrm>
        <a:off x="0" y="1460500"/>
        <a:ext cx="1904999" cy="1143000"/>
      </dsp:txXfrm>
    </dsp:sp>
    <dsp:sp modelId="{90EAF1E3-9EC1-403F-9431-77A9B2E6A2A7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Sociedades Agrarias de Transformación</a:t>
          </a:r>
        </a:p>
      </dsp:txBody>
      <dsp:txXfrm>
        <a:off x="2095500" y="1460500"/>
        <a:ext cx="1904999" cy="1143000"/>
      </dsp:txXfrm>
    </dsp:sp>
    <dsp:sp modelId="{EF2455E3-D27B-43BB-9216-219B402C654E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Centros Especiales de Empleo</a:t>
          </a:r>
        </a:p>
      </dsp:txBody>
      <dsp:txXfrm>
        <a:off x="4191000" y="1460500"/>
        <a:ext cx="1904999" cy="1143000"/>
      </dsp:txXfrm>
    </dsp:sp>
    <dsp:sp modelId="{5FD5B0F0-C440-4AFA-A96F-707EDAE7E38B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Empresas de Inserción</a:t>
          </a:r>
        </a:p>
      </dsp:txBody>
      <dsp:txXfrm>
        <a:off x="2095500" y="2793999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88506E-5A40-4EB3-B524-6DDF562384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448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021388"/>
            <a:ext cx="925195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5" name="Picture 10" descr="logoDiapope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51563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8D7DC6-94B9-4760-BE97-FCB6CF24B0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82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299706-2B5F-486A-B573-A52F6B74956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7EEE-91C7-4017-A8A0-3431366564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70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A16C8E-0315-4065-B87C-E2D04ACB4BE3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62E3-4CB0-4DEE-9EEA-DD3AE4582A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4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AE74AC-3999-4B94-8EB2-4503A540D55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2761-366D-4503-B0EB-0A3A9996AD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63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3FD064-EFA6-4072-B330-E63752D238EA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91443-3A8B-431F-AE98-FA189C2300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56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610CD8-620E-49B8-9150-87485467E657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E6AE-2A7D-4F53-811B-2459CF0D51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39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254E-5E80-4994-9836-359D75219B1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B65A-9CB0-4944-9588-55C5BFBFF8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78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0B77-D227-481D-BBDD-537A678F5931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A9AA-AD4D-4D2D-82DA-B8C8635E6B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94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C989-A844-467A-B630-EB9A4FE2DE52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2AC2-E9AF-4724-8FEF-F21A34101A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ACC2-316A-4249-8034-955129B5EB0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FDB8A-F828-4A0E-A661-D0B84DF7E2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34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3DB6-2A62-4119-8744-DEC9E82C5030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9419-095C-45F4-88BC-4C26AFD806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57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5" name="Picture 7" descr="logoDiapopequ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2BAD5-16C9-4E46-AACA-7373D920FC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96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3E317-A53B-4FE6-8704-65C589FE4A99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822D-09FE-41D8-8A1F-03ED1C3914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85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1DED-BB97-47B7-A565-656BD356EFEE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F122-8AFC-4F36-B322-3ECAF12DCA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71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E48AB-06D6-4FB3-B557-5D3694C602AF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1852-BED8-4251-A944-C8311B4C03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89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E96B-4ADA-469B-B04A-E0EBE2A0B453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65FDB-1978-4B70-ACB8-A0C132CE23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60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8331-86DB-4866-871A-BE1A75DCCCCC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D94B-903C-4857-A08D-2121D9923B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123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5F13-9177-47E2-B6E0-3D054A544C50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30A7-EC59-483B-9C51-2E1165019C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214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65D7-6D25-4248-9723-F93E249B3A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843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0D2BA-09FF-4065-9DE7-ACA45B2A83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686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AFCB-20D8-4159-8663-D171F6C594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156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5695-15CC-472B-AAB8-5DBFE918FE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44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1EAD7C-A847-4C8A-8C49-9CB3FFBF50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00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5C46-DB85-4BD9-8A40-46E26435D6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7623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1ED2-B2E9-45A1-AA68-960AFCE4DA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796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0AD0-E46E-4BB7-9838-FAB980A81D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933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669B-6152-4576-9342-25DDE935A5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258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0B3B-B04F-4717-B577-D0F1D40DF1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575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2376-0A3C-49D5-BF26-7803704283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5938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8FA6-5596-4F1D-A67F-6FCABB46A2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521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9451-65FD-46B6-B4A3-4023C8FB3B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948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57006-5BA6-491B-A741-E8A56FC9AC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9474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29E6-B482-4870-BA01-26444ED18A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05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4F8FE1-F1E2-4BA1-9629-EF415DAE6A33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5E73-DE30-4C29-9CDA-B225E70277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3351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FF3A-31C7-4E60-AE66-1DC0A660B6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95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0FF0-5A5E-4834-853A-6ACB3EA39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120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C24B-0FF4-46A7-A9FA-8FDFD33280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46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9BE0-91DB-42FE-97BE-036C29D913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95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AA8D-049A-46C9-ACF2-FF687EA960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7927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94262-86A4-43D8-A689-5C212C7FB5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961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BFE9-0ECE-47A2-B023-655D03D60C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20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C69C-4EFA-43AE-95AD-6777614325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475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44F6-5CA7-460C-88F2-31BC357CFD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71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7D3-0242-446E-A685-193E997FA4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34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31CE7-A20C-4280-8D17-DD8D74786BB2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408D-34CE-4454-8674-7769C56C74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37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8B7C-470A-469F-AB4A-0FAAAA1B491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5140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5D38-736B-4A51-A93D-0B7F9610CA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08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25C3-71EF-4691-8971-2B0C90E54A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609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F5AC-782A-4477-85EA-CBC9BE9409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401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7646B-6234-486A-87C7-D29F8C4841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950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FEAA-3AC1-4334-AAFA-7A22756C1E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2723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A1879-5A5E-4C3B-B37E-0D8D2DC182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862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02DF-FAF2-45FE-A21C-976838BC41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992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4B71-6A3F-4F6E-8573-C8CF669652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466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21C3-ED5E-46C3-8C94-9F8F1A9221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41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0409AB-E590-428A-A48F-814447A48EFC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A134-8B0D-4BB2-B156-FD4A76C252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6190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CC20-6588-4866-AAF0-2B7CE04E00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550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9E04-50E3-4D8E-B931-7BF74ED421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343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7BEB-D30C-473D-B30A-585F7091FC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9121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36A7-1A57-44C9-94CE-60D0F1FEF1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648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9B1E-A9FB-4EB2-8FC1-FC04DBDEB4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45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62A8-8F62-43D1-A7C6-B1E0B283B5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2305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E0E2-4C6A-4879-BBE1-1F3E758CC7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0087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FCAE-A5A8-44A2-B13C-75937C6F94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631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F56C-72EB-45EC-9AF6-58ABE69DB6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168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C539-E8E4-4DB4-B5E5-A2267FC619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8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700CAB-ECDD-4243-B764-2DB407FCE17E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8838-B1AB-4C2D-9B71-B0B1C195FF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76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F0BA7-1D5A-4C89-BF2E-DBD23A2502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8326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15DC-5E00-4C3A-BE67-94B18347343E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A962-F5FA-49D7-953F-ADA06D2930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43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EEE2-7FA0-4399-8452-5E219E570D87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6DB4A-8847-4107-83E9-5DA7B1381D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167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12717-3D48-4D2B-AB63-817D3271CB44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E486F-CD55-43FC-949D-B2CC13A951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485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D919-034F-435F-B431-DA249756DBA2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7AC9-6AE5-4C94-B89D-9F3495218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789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5B7E-4476-4104-9011-E252952C683D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EF26-6AD1-4C28-8BAC-BC76292468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4088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70E2-F2AF-412A-B45C-96D551F344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7077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0E15-7A79-4F13-B8BD-BC2F9A84E57B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F9F37-DA4E-4249-BC3F-D9CFAF2CA7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5225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E5D5-DFB0-48EC-A310-CB496A93B435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651E-3DE6-4E8D-808E-0D6D3550EB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601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78F0-1B5B-4883-A65A-37B1EED73B57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242E-3778-4400-AB66-C40CC4BCE6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6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217DBD-9963-4B9C-8045-15B2027F3511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F3B1-9D7A-4645-845B-42C9849DAD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60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21F80-25F6-42F9-90CA-A0CE1BA695B3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F4528-A1E7-4D18-B1CE-841F63D9EB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903DBE-BE11-4548-AFE0-7FE37D94EB17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8A0D-470B-48FA-95A3-F755AA681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1027" name="Picture 8" descr="logoDiapopequ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3" y="6165850"/>
            <a:ext cx="2895600" cy="576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9" r:id="rId2"/>
    <p:sldLayoutId id="214748481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051" name="9 Imagen" descr="logoNegroPowerPoi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55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E29B2-8EDF-422F-960C-34D1C0DBE1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ChangeArrowheads="1"/>
          </p:cNvSpPr>
          <p:nvPr/>
        </p:nvSpPr>
        <p:spPr bwMode="auto">
          <a:xfrm>
            <a:off x="0" y="0"/>
            <a:ext cx="9144000" cy="6165850"/>
          </a:xfrm>
          <a:prstGeom prst="rect">
            <a:avLst/>
          </a:prstGeom>
          <a:solidFill>
            <a:srgbClr val="223D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8F675-7E35-4081-BB51-2DBD1B7AE001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6D5C6C-4A2F-4878-B8E7-8D28806036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3080" name="Picture 9" descr="LogoDiapositiv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76475"/>
            <a:ext cx="554196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4099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410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497ED5-4852-4AA5-835D-1402AF272F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5123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512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301226-D6A5-42CF-8724-3F1414612F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6147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614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ACCE5A-E1B7-438A-9557-1F9383CE02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solidFill>
            <a:srgbClr val="223D7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GB" altLang="es-ES"/>
          </a:p>
        </p:txBody>
      </p:sp>
      <p:pic>
        <p:nvPicPr>
          <p:cNvPr id="7171" name="Picture 3" descr="logoDiapopequ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17319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717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C10739-6D9B-4F2D-A059-6A5DA6A93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819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0AE0D6-D921-48D8-A0FE-3D2AF8454246}" type="datetimeFigureOut">
              <a:rPr lang="es-ES"/>
              <a:pPr>
                <a:defRPr/>
              </a:pPr>
              <a:t>14/11/2022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AC9BA7-19DA-4695-9776-E58779D122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23" r:id="rId7"/>
    <p:sldLayoutId id="2147484804" r:id="rId8"/>
    <p:sldLayoutId id="2147484805" r:id="rId9"/>
    <p:sldLayoutId id="2147484806" r:id="rId10"/>
    <p:sldLayoutId id="2147484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http://www.areinet.org/ACTUALIZACIONES/data5/images/NuevoLogoRed_peq%20297x210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catedraeconomiasocial.unizar.es/" TargetMode="Externa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187450" y="5492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4000" b="1" dirty="0">
                <a:latin typeface="+mn-lt"/>
              </a:rPr>
              <a:t>Informe de la Economía Social en Aragón, 2020</a:t>
            </a:r>
          </a:p>
          <a:p>
            <a:pPr algn="ctr" eaLnBrk="1" hangingPunct="1">
              <a:buFontTx/>
              <a:buNone/>
              <a:defRPr/>
            </a:pPr>
            <a:endParaRPr lang="es-ES" altLang="es-ES" b="1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b="1" dirty="0">
                <a:latin typeface="+mn-lt"/>
              </a:rPr>
              <a:t>Características, dimensión y evolución de la Economía Social aragonesa</a:t>
            </a:r>
          </a:p>
          <a:p>
            <a:pPr algn="ctr" eaLnBrk="1" hangingPunct="1">
              <a:buFontTx/>
              <a:buNone/>
              <a:defRPr/>
            </a:pPr>
            <a:endParaRPr lang="es-ES" altLang="es-ES" sz="2400" b="1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Noviembre 2021</a:t>
            </a:r>
          </a:p>
          <a:p>
            <a:pPr eaLnBrk="1" hangingPunct="1">
              <a:buFontTx/>
              <a:buNone/>
              <a:defRPr/>
            </a:pPr>
            <a:endParaRPr lang="es-ES" altLang="es-ES" sz="1600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11960" y="494506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dirty="0">
                <a:latin typeface="+mn-lt"/>
              </a:rPr>
              <a:t>Cátedra Economía Social y Cooperativas,</a:t>
            </a:r>
          </a:p>
          <a:p>
            <a:pPr algn="r">
              <a:defRPr/>
            </a:pPr>
            <a:r>
              <a:rPr lang="es-ES" sz="2000" dirty="0">
                <a:latin typeface="+mn-lt"/>
              </a:rPr>
              <a:t>Universidad de Zaragoza</a:t>
            </a: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73397D2-F239-4DAB-98C0-6D2A38F32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09864"/>
            <a:ext cx="2483768" cy="8079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Apuntes metodológicos </a:t>
            </a:r>
            <a:endParaRPr lang="es-ES" altLang="es-ES" sz="2400" dirty="0">
              <a:latin typeface="+mn-lt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00506" y="1480310"/>
            <a:ext cx="8746774" cy="255454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1600" dirty="0"/>
          </a:p>
          <a:p>
            <a:pPr marL="285750" indent="-285750" algn="just">
              <a:buFontTx/>
              <a:buChar char="-"/>
              <a:defRPr/>
            </a:pPr>
            <a:r>
              <a:rPr lang="es-ES" sz="1600" dirty="0"/>
              <a:t>Los datos que maneja la agencia tributaria por un retardo de dos años. 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ES" sz="1600" dirty="0"/>
              <a:t>En este informe la cifra de asociaciones activas incluye el número de asociaciones de nueva creación y de asociaciones que han comunicado algún signo de actividad al Registro (entre otros, cambio de domicilio, modificación de estatutos, solicitud de certificados, renovación de la Junta, etc.).</a:t>
            </a:r>
          </a:p>
          <a:p>
            <a:pPr marL="285750" indent="-285750" algn="just">
              <a:buFontTx/>
              <a:buChar char="-"/>
              <a:defRPr/>
            </a:pPr>
            <a:r>
              <a:rPr lang="es-ES" sz="1600" dirty="0"/>
              <a:t>Se ha producido un cambio en la recogida de información por parte del registro de los Centros Especiales de Empleo que impide extraer solamente los centros de iniciativa social.</a:t>
            </a:r>
          </a:p>
          <a:p>
            <a:pPr marL="285750" indent="-285750" algn="just">
              <a:buFontTx/>
              <a:buChar char="-"/>
              <a:defRPr/>
            </a:pP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402307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Apuntes metodológicos </a:t>
            </a:r>
            <a:endParaRPr lang="es-ES" altLang="es-ES" sz="2400" dirty="0">
              <a:latin typeface="+mn-lt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8123" y="3488185"/>
            <a:ext cx="8746774" cy="584775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Las cifras de empleo de 2020 de cooperativas, asociaciones y fundaciones no están todavía disponibles (AEAT). Se incluyen los últimos datos disponibles, relativos a 2019. 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00506" y="1480310"/>
            <a:ext cx="8746774" cy="181588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No se dispone de datos de variables económicas para el conjunto total del sector de la Economía Social aragonesa, sino de una muestra representativa del 37% del total de entidades. </a:t>
            </a:r>
          </a:p>
          <a:p>
            <a:pPr algn="just">
              <a:defRPr/>
            </a:pPr>
            <a:endParaRPr lang="es-ES" sz="1600" dirty="0"/>
          </a:p>
          <a:p>
            <a:pPr marL="285750" indent="-285750" algn="just">
              <a:buFontTx/>
              <a:buChar char="-"/>
              <a:defRPr/>
            </a:pPr>
            <a:r>
              <a:rPr lang="es-ES" sz="1600" dirty="0"/>
              <a:t>En el caso de asociaciones, los datos de empleo hacen referencia a las entidades que presentaron la declaración del impuesto de sociedades en el año correspondiente (no todas ellas están obligadas a realizar dicha declaración).        </a:t>
            </a:r>
          </a:p>
        </p:txBody>
      </p:sp>
    </p:spTree>
    <p:extLst>
      <p:ext uri="{BB962C8B-B14F-4D97-AF65-F5344CB8AC3E}">
        <p14:creationId xmlns:p14="http://schemas.microsoft.com/office/powerpoint/2010/main" val="94324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>
                <a:latin typeface="+mn-lt"/>
              </a:rPr>
              <a:t>Número de Entidades </a:t>
            </a:r>
            <a:r>
              <a:rPr lang="es-ES" altLang="es-ES" sz="2400">
                <a:latin typeface="+mn-lt"/>
              </a:rPr>
              <a:t>de Economía Social en Aragón</a:t>
            </a:r>
            <a:endParaRPr lang="es-ES" altLang="es-ES" sz="1600" dirty="0">
              <a:latin typeface="+mn-lt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2801E01-A460-4350-AC5C-C16D3EA31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26418"/>
              </p:ext>
            </p:extLst>
          </p:nvPr>
        </p:nvGraphicFramePr>
        <p:xfrm>
          <a:off x="198612" y="749424"/>
          <a:ext cx="8746774" cy="4616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5092">
                  <a:extLst>
                    <a:ext uri="{9D8B030D-6E8A-4147-A177-3AD203B41FA5}">
                      <a16:colId xmlns:a16="http://schemas.microsoft.com/office/drawing/2014/main" val="1587013075"/>
                    </a:ext>
                  </a:extLst>
                </a:gridCol>
                <a:gridCol w="1174463">
                  <a:extLst>
                    <a:ext uri="{9D8B030D-6E8A-4147-A177-3AD203B41FA5}">
                      <a16:colId xmlns:a16="http://schemas.microsoft.com/office/drawing/2014/main" val="3212942537"/>
                    </a:ext>
                  </a:extLst>
                </a:gridCol>
                <a:gridCol w="1031911">
                  <a:extLst>
                    <a:ext uri="{9D8B030D-6E8A-4147-A177-3AD203B41FA5}">
                      <a16:colId xmlns:a16="http://schemas.microsoft.com/office/drawing/2014/main" val="1889895160"/>
                    </a:ext>
                  </a:extLst>
                </a:gridCol>
                <a:gridCol w="1031911">
                  <a:extLst>
                    <a:ext uri="{9D8B030D-6E8A-4147-A177-3AD203B41FA5}">
                      <a16:colId xmlns:a16="http://schemas.microsoft.com/office/drawing/2014/main" val="2244640355"/>
                    </a:ext>
                  </a:extLst>
                </a:gridCol>
                <a:gridCol w="1031911">
                  <a:extLst>
                    <a:ext uri="{9D8B030D-6E8A-4147-A177-3AD203B41FA5}">
                      <a16:colId xmlns:a16="http://schemas.microsoft.com/office/drawing/2014/main" val="3482674071"/>
                    </a:ext>
                  </a:extLst>
                </a:gridCol>
                <a:gridCol w="891486">
                  <a:extLst>
                    <a:ext uri="{9D8B030D-6E8A-4147-A177-3AD203B41FA5}">
                      <a16:colId xmlns:a16="http://schemas.microsoft.com/office/drawing/2014/main" val="1293107443"/>
                    </a:ext>
                  </a:extLst>
                </a:gridCol>
              </a:tblGrid>
              <a:tr h="330683">
                <a:tc>
                  <a:txBody>
                    <a:bodyPr/>
                    <a:lstStyle/>
                    <a:p>
                      <a:endParaRPr lang="es-ES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2016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2017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2018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2019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2020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9794"/>
                  </a:ext>
                </a:extLst>
              </a:tr>
              <a:tr h="679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Cooperativas </a:t>
                      </a:r>
                      <a:r>
                        <a:rPr lang="es-ES" sz="1800" u="none" baseline="30000" dirty="0">
                          <a:effectLst/>
                        </a:rPr>
                        <a:t>1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791860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Sociedades Laborales </a:t>
                      </a:r>
                      <a:r>
                        <a:rPr lang="es-ES" sz="1800" u="none" baseline="30000" dirty="0">
                          <a:effectLst/>
                        </a:rPr>
                        <a:t>2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2100436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Centros Especiales de Empleo </a:t>
                      </a:r>
                      <a:r>
                        <a:rPr lang="es-ES" sz="1800" u="none" baseline="30000" dirty="0">
                          <a:effectLst/>
                        </a:rPr>
                        <a:t>3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4333910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Empresas de Inserción </a:t>
                      </a:r>
                      <a:r>
                        <a:rPr lang="es-ES" sz="1800" u="none" baseline="30000" dirty="0">
                          <a:effectLst/>
                        </a:rPr>
                        <a:t>4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926719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Asociaciones (activas) </a:t>
                      </a:r>
                      <a:r>
                        <a:rPr lang="es-ES" sz="1800" u="none" baseline="30000" dirty="0">
                          <a:effectLst/>
                        </a:rPr>
                        <a:t>5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1.861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2.038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2.433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2.683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3028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3347977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Fundaciones (activas) </a:t>
                      </a:r>
                      <a:r>
                        <a:rPr lang="es-ES" sz="1800" u="none" baseline="30000" dirty="0">
                          <a:effectLst/>
                        </a:rPr>
                        <a:t>6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7922395"/>
                  </a:ext>
                </a:extLst>
              </a:tr>
              <a:tr h="6798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Sociedades Agrarias de Transformación </a:t>
                      </a:r>
                      <a:r>
                        <a:rPr lang="es-ES" sz="1800" u="none" baseline="30000" dirty="0">
                          <a:effectLst/>
                        </a:rPr>
                        <a:t>7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5817493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Total organizaciones Economía Social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4.326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4.470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4.850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5.059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5.216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436450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Total empresas en Aragón (activas) </a:t>
                      </a:r>
                      <a:r>
                        <a:rPr lang="es-ES" sz="1800" u="none" baseline="30000" dirty="0">
                          <a:effectLst/>
                        </a:rPr>
                        <a:t>8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90.325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90.903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91.493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91.114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90.682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2417286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</a:rPr>
                        <a:t>Representatividad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4,79%</a:t>
                      </a:r>
                      <a:endParaRPr lang="es-ES" sz="1800" u="none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4,92%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5,30%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5,55%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5,75%</a:t>
                      </a:r>
                      <a:endParaRPr lang="es-ES" sz="1800" u="none" dirty="0"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1561299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6658B810-7BEF-4B68-849E-A22230427864}"/>
              </a:ext>
            </a:extLst>
          </p:cNvPr>
          <p:cNvSpPr/>
          <p:nvPr/>
        </p:nvSpPr>
        <p:spPr>
          <a:xfrm>
            <a:off x="198612" y="5085184"/>
            <a:ext cx="8746774" cy="280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310652A-E01D-477A-87CF-F329A119DBCC}"/>
              </a:ext>
            </a:extLst>
          </p:cNvPr>
          <p:cNvSpPr/>
          <p:nvPr/>
        </p:nvSpPr>
        <p:spPr>
          <a:xfrm>
            <a:off x="198612" y="4116964"/>
            <a:ext cx="8746774" cy="600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39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Empleo </a:t>
            </a:r>
            <a:r>
              <a:rPr lang="es-ES" altLang="es-ES" sz="2400" dirty="0">
                <a:latin typeface="+mn-lt"/>
              </a:rPr>
              <a:t>de la Economía Social en Aragón</a:t>
            </a:r>
            <a:endParaRPr lang="es-ES" altLang="es-ES" sz="1600" dirty="0">
              <a:latin typeface="+mn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144632"/>
              </p:ext>
            </p:extLst>
          </p:nvPr>
        </p:nvGraphicFramePr>
        <p:xfrm>
          <a:off x="95701" y="764705"/>
          <a:ext cx="8148707" cy="481864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139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020">
                  <a:extLst>
                    <a:ext uri="{9D8B030D-6E8A-4147-A177-3AD203B41FA5}">
                      <a16:colId xmlns:a16="http://schemas.microsoft.com/office/drawing/2014/main" val="1618953500"/>
                    </a:ext>
                  </a:extLst>
                </a:gridCol>
              </a:tblGrid>
              <a:tr h="399317"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S" sz="18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ES" sz="1800" dirty="0">
                        <a:solidFill>
                          <a:srgbClr val="0066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Cooperativas </a:t>
                      </a:r>
                      <a:r>
                        <a:rPr lang="es-ES" sz="18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6758*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Sociedades Laborales </a:t>
                      </a:r>
                      <a:r>
                        <a:rPr lang="es-ES" sz="18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Centros Especiales de Empleo </a:t>
                      </a:r>
                      <a:r>
                        <a:rPr lang="es-ES" sz="18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Empresas de Inserción </a:t>
                      </a:r>
                      <a:r>
                        <a:rPr lang="es-ES" sz="1800" baseline="300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Asociaciones (activas) </a:t>
                      </a:r>
                      <a:r>
                        <a:rPr lang="es-ES" sz="18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3.292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3038*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Fundaciones (activas) </a:t>
                      </a:r>
                      <a:r>
                        <a:rPr lang="es-ES" sz="18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5.139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6237*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Sociedades Agrarias de Transformación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Empleo de la Economía Social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18.150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18.883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19.500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20.060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20.496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Empleo en Aragón </a:t>
                      </a:r>
                      <a:r>
                        <a:rPr lang="es-ES" sz="1800" baseline="300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560.800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565.700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577.000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591.200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569.900</a:t>
                      </a:r>
                      <a:r>
                        <a:rPr lang="es-ES" sz="18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Representatividad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3,24%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3,34%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3,38%</a:t>
                      </a:r>
                      <a:endParaRPr lang="es-E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3,39%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A2D8BF2-30DE-46A0-A296-B6DE08305EC1}"/>
              </a:ext>
            </a:extLst>
          </p:cNvPr>
          <p:cNvSpPr/>
          <p:nvPr/>
        </p:nvSpPr>
        <p:spPr>
          <a:xfrm>
            <a:off x="95701" y="5229200"/>
            <a:ext cx="8148707" cy="354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A83901E-FE48-4F0B-99E3-87AE7DDF821F}"/>
              </a:ext>
            </a:extLst>
          </p:cNvPr>
          <p:cNvSpPr/>
          <p:nvPr/>
        </p:nvSpPr>
        <p:spPr>
          <a:xfrm>
            <a:off x="23693" y="4149080"/>
            <a:ext cx="8148707" cy="597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1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118070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000" b="1" dirty="0"/>
              <a:t>Valor Añadido Bruto (VAB) </a:t>
            </a:r>
            <a:r>
              <a:rPr lang="es-ES" altLang="es-ES" sz="2000" dirty="0"/>
              <a:t>de la Economía Social aragonesa (euros)</a:t>
            </a:r>
            <a:endParaRPr lang="es-ES" altLang="es-ES" sz="1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3858"/>
              </p:ext>
            </p:extLst>
          </p:nvPr>
        </p:nvGraphicFramePr>
        <p:xfrm>
          <a:off x="69302" y="524659"/>
          <a:ext cx="8856984" cy="46643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3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5451">
                  <a:extLst>
                    <a:ext uri="{9D8B030D-6E8A-4147-A177-3AD203B41FA5}">
                      <a16:colId xmlns:a16="http://schemas.microsoft.com/office/drawing/2014/main" val="2991403670"/>
                    </a:ext>
                  </a:extLst>
                </a:gridCol>
              </a:tblGrid>
              <a:tr h="429440">
                <a:tc>
                  <a:txBody>
                    <a:bodyPr/>
                    <a:lstStyle/>
                    <a:p>
                      <a:endParaRPr lang="es-ES" sz="1500" dirty="0">
                        <a:solidFill>
                          <a:srgbClr val="0066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2016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2017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Cooperativas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138.279.462,41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155.861.356,69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150.319.546,23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145.718.685,43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Sociedades Laborales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5.098.930,43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4.752.549,19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4.780.244,91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4.968.365,05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Centros Especiales de Empleo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</a:t>
                      </a: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Empresas de Inserción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</a:t>
                      </a: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Asociaciones (activas) 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72.503.379,93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85.546.115,30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92.162.074,47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92.374.802,62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Fundaciones (activas)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137.636.418,78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148.794.870,98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166.918.367,85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188.900.408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SAT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</a:t>
                      </a: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VAB Economía Social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353.518.192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394.954.892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414.180.233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431.962.261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VAB total de Aragón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31.476.133.000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32.984.398.000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34.096.815.000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34.505.574.000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Representatividad (sobre VAB)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1,12%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1,20%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1,21%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CD79D160-5A5F-4560-809E-77CB382550A8}"/>
              </a:ext>
            </a:extLst>
          </p:cNvPr>
          <p:cNvSpPr/>
          <p:nvPr/>
        </p:nvSpPr>
        <p:spPr>
          <a:xfrm>
            <a:off x="69302" y="4797152"/>
            <a:ext cx="8856984" cy="391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944D66-0C23-4505-A8CF-9B11DC5B4A76}"/>
              </a:ext>
            </a:extLst>
          </p:cNvPr>
          <p:cNvSpPr/>
          <p:nvPr/>
        </p:nvSpPr>
        <p:spPr>
          <a:xfrm>
            <a:off x="69302" y="3920291"/>
            <a:ext cx="8856984" cy="391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52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260351"/>
            <a:ext cx="8208912" cy="5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Facturación </a:t>
            </a:r>
            <a:r>
              <a:rPr lang="es-ES" altLang="es-ES" sz="2400" dirty="0">
                <a:latin typeface="+mn-lt"/>
              </a:rPr>
              <a:t>de la Economía Social aragonesa (euros)</a:t>
            </a:r>
            <a:endParaRPr lang="es-ES" altLang="es-ES" sz="1600" dirty="0">
              <a:latin typeface="+mn-lt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31384"/>
              </p:ext>
            </p:extLst>
          </p:nvPr>
        </p:nvGraphicFramePr>
        <p:xfrm>
          <a:off x="179511" y="778298"/>
          <a:ext cx="8856984" cy="478790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9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8960">
                  <a:extLst>
                    <a:ext uri="{9D8B030D-6E8A-4147-A177-3AD203B41FA5}">
                      <a16:colId xmlns:a16="http://schemas.microsoft.com/office/drawing/2014/main" val="4084918748"/>
                    </a:ext>
                  </a:extLst>
                </a:gridCol>
              </a:tblGrid>
              <a:tr h="429440">
                <a:tc>
                  <a:txBody>
                    <a:bodyPr/>
                    <a:lstStyle/>
                    <a:p>
                      <a:endParaRPr lang="es-ES" sz="1500" dirty="0">
                        <a:solidFill>
                          <a:srgbClr val="0066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2016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2017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2018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Cooperativas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2.050.313.836,02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2.137.509.841,46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2.173.812.868,59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2.387.645.842,87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Sociedades Laborales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15.105.903,35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15.873.481,49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17.244.583,02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16.527.638,36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Centros Especiales de Empleo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52.101.558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62.712.273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31.680.843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</a:t>
                      </a: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Empresas de Inserción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5.513.808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5.745.420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6.255.779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6.269.464,11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Asociaciones (activas) 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95.358.531,90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109.077.014,88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120.576.129,24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133317409,8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Fundaciones (activas) 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158.311.546,68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181.896.330,90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199.215.998,71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204.543.901,14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SAT</a:t>
                      </a:r>
                      <a:endParaRPr lang="es-ES" sz="1600" dirty="0">
                        <a:solidFill>
                          <a:srgbClr val="0066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n.d.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n.d</a:t>
                      </a:r>
                      <a:r>
                        <a:rPr lang="es-ES" sz="16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facturación Economía Social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2.376.705.184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2.512.814.362</a:t>
                      </a:r>
                      <a:endParaRPr lang="es-ES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2.548.786.202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b="1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2.748.304.256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PIB total de Aragón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34.698.808.000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36.379.698.000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37.691.459.000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38.043.571.000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9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Representatividad (sobre PIB)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6,85%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6,91%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6,76%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43E2BF6-870A-473F-A894-90119F2191EE}"/>
              </a:ext>
            </a:extLst>
          </p:cNvPr>
          <p:cNvSpPr/>
          <p:nvPr/>
        </p:nvSpPr>
        <p:spPr>
          <a:xfrm>
            <a:off x="179511" y="5229200"/>
            <a:ext cx="8784978" cy="337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9EFF5D-8974-4C21-85A5-C184FCCF3DB0}"/>
              </a:ext>
            </a:extLst>
          </p:cNvPr>
          <p:cNvSpPr/>
          <p:nvPr/>
        </p:nvSpPr>
        <p:spPr>
          <a:xfrm>
            <a:off x="107505" y="4361265"/>
            <a:ext cx="8784978" cy="337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22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endParaRPr lang="es-ES" sz="1800" b="1" dirty="0"/>
          </a:p>
          <a:p>
            <a:pPr algn="ctr">
              <a:buFont typeface="Arial" pitchFamily="34" charset="0"/>
              <a:buNone/>
              <a:defRPr/>
            </a:pPr>
            <a:r>
              <a:rPr lang="es-ES" sz="2400" b="1" dirty="0"/>
              <a:t>Encuesta COVID: Información</a:t>
            </a:r>
          </a:p>
          <a:p>
            <a:pPr algn="ctr">
              <a:buFont typeface="Arial" pitchFamily="34" charset="0"/>
              <a:buNone/>
              <a:defRPr/>
            </a:pPr>
            <a:endParaRPr lang="es-ES" sz="2000" b="1" dirty="0"/>
          </a:p>
          <a:p>
            <a:pPr marL="342900" indent="-342900" algn="just">
              <a:defRPr/>
            </a:pPr>
            <a:endParaRPr lang="es-ES" sz="2000" b="1" dirty="0"/>
          </a:p>
          <a:p>
            <a:pPr marL="342900" indent="-342900" algn="just">
              <a:defRPr/>
            </a:pPr>
            <a:r>
              <a:rPr lang="es-ES" sz="2400" dirty="0"/>
              <a:t>Información obtenida de la «Encuesta sobre el impacto de COVID en las entidades de Economía Social de Aragón, 2021» creada en la cátedra.</a:t>
            </a:r>
          </a:p>
          <a:p>
            <a:pPr marL="342900" indent="-342900" algn="just">
              <a:defRPr/>
            </a:pPr>
            <a:r>
              <a:rPr lang="es-ES" sz="2400" dirty="0"/>
              <a:t>Esto ha dado lugar a tres informes:</a:t>
            </a:r>
            <a:endParaRPr lang="es-ES" sz="2000" dirty="0"/>
          </a:p>
          <a:p>
            <a:pPr marL="1085850" lvl="1" indent="-342900" algn="just">
              <a:defRPr/>
            </a:pPr>
            <a:r>
              <a:rPr lang="es-ES" sz="2000" dirty="0"/>
              <a:t>Informe 1: Impacto económico de la COVID en las entidades de economía social de Aragón</a:t>
            </a:r>
          </a:p>
          <a:p>
            <a:pPr marL="1085850" lvl="1" indent="-342900" algn="just">
              <a:defRPr/>
            </a:pPr>
            <a:r>
              <a:rPr lang="es-ES" sz="2000" dirty="0"/>
              <a:t>Informe 2: Relaciones, climas laborales y cuidados en las entidades de economía social en Aragón</a:t>
            </a:r>
          </a:p>
          <a:p>
            <a:pPr marL="1085850" lvl="1" indent="-342900" algn="just">
              <a:defRPr/>
            </a:pPr>
            <a:r>
              <a:rPr lang="es-ES" sz="2000" dirty="0"/>
              <a:t>Informe 3: Transición digital en las entidades de economía social </a:t>
            </a:r>
          </a:p>
        </p:txBody>
      </p:sp>
    </p:spTree>
    <p:extLst>
      <p:ext uri="{BB962C8B-B14F-4D97-AF65-F5344CB8AC3E}">
        <p14:creationId xmlns:p14="http://schemas.microsoft.com/office/powerpoint/2010/main" val="409944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endParaRPr lang="es-ES" sz="1800" b="1" dirty="0"/>
          </a:p>
          <a:p>
            <a:pPr algn="ctr">
              <a:buFont typeface="Arial" pitchFamily="34" charset="0"/>
              <a:buNone/>
              <a:defRPr/>
            </a:pPr>
            <a:r>
              <a:rPr lang="es-ES" sz="2400" b="1" dirty="0"/>
              <a:t>Encuesta COVID: Muestra</a:t>
            </a:r>
          </a:p>
          <a:p>
            <a:pPr algn="ctr">
              <a:buFont typeface="Arial" pitchFamily="34" charset="0"/>
              <a:buNone/>
              <a:defRPr/>
            </a:pPr>
            <a:endParaRPr lang="es-ES" sz="2000" b="1" dirty="0"/>
          </a:p>
          <a:p>
            <a:pPr marL="342900" indent="-342900" algn="just">
              <a:defRPr/>
            </a:pPr>
            <a:r>
              <a:rPr lang="es-ES" sz="2400" dirty="0"/>
              <a:t>Encuesta: 45 preguntas dicotómicas, politómicas y abiertas. </a:t>
            </a:r>
          </a:p>
          <a:p>
            <a:pPr marL="342900" indent="-342900" algn="just">
              <a:defRPr/>
            </a:pPr>
            <a:r>
              <a:rPr lang="es-ES" sz="2400" dirty="0"/>
              <a:t>cinco bloques, en los cuales se dividen los resultados de este informe. </a:t>
            </a:r>
          </a:p>
          <a:p>
            <a:pPr marL="342900" indent="-342900" algn="just">
              <a:defRPr/>
            </a:pPr>
            <a:r>
              <a:rPr lang="es-ES" sz="2400" dirty="0"/>
              <a:t>118 entidades pertenecientes a distintos sectores económicos. </a:t>
            </a:r>
          </a:p>
          <a:p>
            <a:pPr marL="1085850" lvl="1" indent="-342900" algn="just">
              <a:defRPr/>
            </a:pP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28% asociaciones</a:t>
            </a:r>
          </a:p>
          <a:p>
            <a:pPr marL="1085850" lvl="1" indent="-342900" algn="just">
              <a:defRPr/>
            </a:pP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24% cooperativas</a:t>
            </a:r>
          </a:p>
          <a:p>
            <a:pPr marL="1085850" lvl="1" indent="-342900" algn="just">
              <a:defRPr/>
            </a:pPr>
            <a:r>
              <a:rPr lang="es-E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24% fundaciones.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9549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36512" y="6093134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endParaRPr lang="es-ES" sz="1800" b="1" dirty="0"/>
          </a:p>
          <a:p>
            <a:pPr algn="ctr">
              <a:buFont typeface="Arial" pitchFamily="34" charset="0"/>
              <a:buNone/>
              <a:defRPr/>
            </a:pPr>
            <a:r>
              <a:rPr lang="es-ES" sz="2400" b="1" dirty="0"/>
              <a:t>Encuesta COVID: Resultados</a:t>
            </a:r>
            <a:endParaRPr lang="es-ES" sz="2000" b="1" dirty="0"/>
          </a:p>
          <a:p>
            <a:pPr marL="342900" indent="-342900" algn="just">
              <a:defRPr/>
            </a:pPr>
            <a:r>
              <a:rPr lang="es-ES" sz="2000" b="1" dirty="0"/>
              <a:t>Informe 1:  Impacto económico de la COVID en las entidades de economía social de Aragón</a:t>
            </a:r>
          </a:p>
          <a:p>
            <a:pPr marL="1085850" lvl="1" indent="-342900" algn="just">
              <a:defRPr/>
            </a:pPr>
            <a:r>
              <a:rPr lang="es-ES" sz="1800" b="1" dirty="0"/>
              <a:t>47% de las entidades habían disminuido su actividad </a:t>
            </a:r>
            <a:r>
              <a:rPr lang="es-ES" sz="1800" dirty="0"/>
              <a:t>como consecuencia la pandemia del COVID-19</a:t>
            </a:r>
          </a:p>
          <a:p>
            <a:pPr marL="1085850" lvl="1" indent="-342900" algn="just">
              <a:defRPr/>
            </a:pPr>
            <a:r>
              <a:rPr lang="es-ES" sz="1800" dirty="0"/>
              <a:t>70% de las entidades estiman esta reducción entre el 10 y el 60% (un 41% entre el 10 y el 30%, y un 29% entre el 30 y el 60%) de su actividad</a:t>
            </a:r>
          </a:p>
          <a:p>
            <a:pPr marL="1085850" lvl="1" indent="-342900" algn="just">
              <a:defRPr/>
            </a:pPr>
            <a:r>
              <a:rPr lang="es-ES" sz="1800" dirty="0"/>
              <a:t>68% de las entidades opinan que su parada de actividad se debe al estado de alarma; (45%) a la disminución de la demanda; (9%) a dificultades financieras; (6%) a dificultades en los suministros y dificultades a cobros a clientes; (15%) a otras causas</a:t>
            </a:r>
          </a:p>
          <a:p>
            <a:pPr marL="1085850" lvl="1" indent="-342900" algn="just">
              <a:defRPr/>
            </a:pPr>
            <a:r>
              <a:rPr lang="es-ES" sz="1800" dirty="0"/>
              <a:t>SOLUCIONES: implementación ERTE (27%); reorientado su actividad (18%); ha reducido sus inversiones (14%)</a:t>
            </a:r>
          </a:p>
          <a:p>
            <a:pPr marL="1085850" lvl="1" indent="-342900" algn="just">
              <a:defRPr/>
            </a:pPr>
            <a:r>
              <a:rPr lang="es-ES" sz="1800" b="1" dirty="0"/>
              <a:t>Sólo el 18% de las entidades manifiestan haber reducido el número de trabajadores</a:t>
            </a:r>
          </a:p>
          <a:p>
            <a:pPr marL="1085850" lvl="1" indent="-342900" algn="just">
              <a:defRPr/>
            </a:pPr>
            <a:r>
              <a:rPr lang="es-ES" sz="1800" dirty="0"/>
              <a:t>33% de las entidades adoptaron el teletrabajo.</a:t>
            </a:r>
          </a:p>
          <a:p>
            <a:pPr>
              <a:buNone/>
              <a:defRPr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31524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endParaRPr lang="es-ES" sz="1800" b="1" dirty="0"/>
          </a:p>
          <a:p>
            <a:pPr algn="ctr">
              <a:buFont typeface="Arial" pitchFamily="34" charset="0"/>
              <a:buNone/>
              <a:defRPr/>
            </a:pPr>
            <a:r>
              <a:rPr lang="es-ES" sz="2400" b="1" dirty="0">
                <a:latin typeface="+mj-lt"/>
              </a:rPr>
              <a:t>Encuesta COVID: Resultados</a:t>
            </a:r>
            <a:endParaRPr lang="es-ES" sz="2000" b="1" dirty="0">
              <a:latin typeface="+mj-lt"/>
            </a:endParaRPr>
          </a:p>
          <a:p>
            <a:pPr marL="342900" indent="-342900" algn="just">
              <a:defRPr/>
            </a:pPr>
            <a:r>
              <a:rPr lang="es-ES" sz="2000" b="1" dirty="0">
                <a:latin typeface="+mj-lt"/>
              </a:rPr>
              <a:t>Informe 2: Relaciones, climas laborales y cuidados en las entidades de economía social en Aragón</a:t>
            </a:r>
          </a:p>
          <a:p>
            <a:pPr marL="1085850" lvl="1" indent="-342900" algn="just">
              <a:defRPr/>
            </a:pPr>
            <a:r>
              <a:rPr lang="es-ES" sz="1800" dirty="0">
                <a:latin typeface="+mj-lt"/>
                <a:ea typeface="Times New Roman" panose="02020603050405020304" pitchFamily="18" charset="0"/>
              </a:rPr>
              <a:t>Puntuaciones medias donde 1- no se ha percibido en absoluto; 5- se ha percibido con total seguridad</a:t>
            </a:r>
            <a:endParaRPr lang="es-ES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1085850" lvl="1" indent="-342900" algn="just">
              <a:defRPr/>
            </a:pPr>
            <a:r>
              <a:rPr lang="es-ES" sz="1800" b="1" dirty="0">
                <a:effectLst/>
                <a:latin typeface="+mj-lt"/>
                <a:ea typeface="Times New Roman" panose="02020603050405020304" pitchFamily="18" charset="0"/>
              </a:rPr>
              <a:t>Sobre el clima social dentro de la entidad </a:t>
            </a:r>
            <a:r>
              <a:rPr lang="es-ES" sz="1800" dirty="0">
                <a:effectLst/>
                <a:latin typeface="+mj-lt"/>
                <a:ea typeface="Times New Roman" panose="02020603050405020304" pitchFamily="18" charset="0"/>
              </a:rPr>
              <a:t>(puntuaciones medias</a:t>
            </a:r>
            <a:r>
              <a:rPr lang="es-ES" sz="1800" b="1" dirty="0">
                <a:effectLst/>
                <a:latin typeface="+mj-lt"/>
                <a:ea typeface="Times New Roman" panose="02020603050405020304" pitchFamily="18" charset="0"/>
              </a:rPr>
              <a:t>): </a:t>
            </a:r>
          </a:p>
          <a:p>
            <a:pPr marL="1257300" lvl="2" indent="-342900" algn="just">
              <a:defRPr/>
            </a:pPr>
            <a:r>
              <a:rPr lang="es-ES" sz="1400" b="1" dirty="0">
                <a:effectLst/>
                <a:latin typeface="+mj-lt"/>
                <a:ea typeface="Times New Roman" panose="02020603050405020304" pitchFamily="18" charset="0"/>
              </a:rPr>
              <a:t>Percepciones de solidaridad entre compañeros/colaboradores (media 4,2/5) y apoyo mutuo (4,1/5). </a:t>
            </a:r>
          </a:p>
          <a:p>
            <a:pPr marL="1257300" lvl="2" indent="-342900" algn="just">
              <a:defRPr/>
            </a:pPr>
            <a:r>
              <a:rPr lang="es-ES" sz="1400" dirty="0">
                <a:effectLst/>
                <a:latin typeface="+mj-lt"/>
                <a:ea typeface="Times New Roman" panose="02020603050405020304" pitchFamily="18" charset="0"/>
              </a:rPr>
              <a:t>el agotamiento y/o sobrecarga y el cansancio generalizado (3,5/5), miedo al contagio y estrés (3,3/5) fatiga (</a:t>
            </a:r>
            <a:r>
              <a:rPr lang="es-ES" sz="1400" i="1" dirty="0">
                <a:effectLst/>
                <a:latin typeface="+mj-lt"/>
                <a:ea typeface="Times New Roman" panose="02020603050405020304" pitchFamily="18" charset="0"/>
              </a:rPr>
              <a:t>burnout</a:t>
            </a:r>
            <a:r>
              <a:rPr lang="es-ES" sz="1400" dirty="0">
                <a:effectLst/>
                <a:latin typeface="+mj-lt"/>
                <a:ea typeface="Times New Roman" panose="02020603050405020304" pitchFamily="18" charset="0"/>
              </a:rPr>
              <a:t>) (3.0 /5). </a:t>
            </a:r>
          </a:p>
          <a:p>
            <a:pPr marL="1085850" lvl="1" indent="-342900" algn="just">
              <a:defRPr/>
            </a:pPr>
            <a:r>
              <a:rPr lang="es-ES" sz="1800" i="1" dirty="0">
                <a:effectLst/>
                <a:latin typeface="+mj-lt"/>
                <a:ea typeface="Times New Roman" panose="02020603050405020304" pitchFamily="18" charset="0"/>
              </a:rPr>
              <a:t>incertidumbre al no tener claros escenarios a corto y medio plazo en el plano laboral</a:t>
            </a:r>
            <a:r>
              <a:rPr lang="es-ES" sz="1800" dirty="0">
                <a:effectLst/>
                <a:latin typeface="+mj-lt"/>
                <a:ea typeface="Times New Roman" panose="02020603050405020304" pitchFamily="18" charset="0"/>
              </a:rPr>
              <a:t> (3,2/5)</a:t>
            </a:r>
          </a:p>
          <a:p>
            <a:pPr marL="1085850" lvl="1" indent="-342900" algn="just">
              <a:defRPr/>
            </a:pPr>
            <a:r>
              <a:rPr lang="es-ES" sz="1800" b="1" dirty="0">
                <a:effectLst/>
                <a:latin typeface="+mj-lt"/>
                <a:ea typeface="Times New Roman" panose="02020603050405020304" pitchFamily="18" charset="0"/>
              </a:rPr>
              <a:t>Sobre la conciliación</a:t>
            </a:r>
            <a:r>
              <a:rPr lang="es-ES" sz="1800" b="1" dirty="0"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1257300" lvl="2" indent="-342900" algn="just">
              <a:defRPr/>
            </a:pPr>
            <a:r>
              <a:rPr lang="es-ES" sz="1800" dirty="0">
                <a:effectLst/>
                <a:latin typeface="+mj-lt"/>
                <a:ea typeface="Times New Roman" panose="02020603050405020304" pitchFamily="18" charset="0"/>
              </a:rPr>
              <a:t>70% de los encuestados afirma que la conciliación no ha sido una fuente de estrés para sus trabajadores. </a:t>
            </a:r>
          </a:p>
          <a:p>
            <a:pPr marL="1257300" lvl="2" indent="-342900" algn="just">
              <a:defRPr/>
            </a:pPr>
            <a:r>
              <a:rPr lang="es-ES" sz="1800" dirty="0">
                <a:effectLst/>
                <a:latin typeface="+mj-lt"/>
                <a:ea typeface="Times New Roman" panose="02020603050405020304" pitchFamily="18" charset="0"/>
              </a:rPr>
              <a:t>66% afirma que era un asunto tanto de hombres como de mujeres. </a:t>
            </a:r>
          </a:p>
          <a:p>
            <a:pPr marL="1257300" lvl="2" indent="-342900" algn="just">
              <a:defRPr/>
            </a:pPr>
            <a:r>
              <a:rPr lang="es-ES" sz="1800" dirty="0">
                <a:effectLst/>
                <a:latin typeface="+mj-lt"/>
                <a:ea typeface="Times New Roman" panose="02020603050405020304" pitchFamily="18" charset="0"/>
              </a:rPr>
              <a:t>66</a:t>
            </a:r>
            <a:r>
              <a:rPr lang="es-ES" sz="1800" dirty="0">
                <a:latin typeface="+mj-lt"/>
                <a:ea typeface="Times New Roman" panose="02020603050405020304" pitchFamily="18" charset="0"/>
              </a:rPr>
              <a:t>%</a:t>
            </a:r>
            <a:r>
              <a:rPr lang="es-ES" sz="1800" dirty="0">
                <a:effectLst/>
                <a:latin typeface="+mj-lt"/>
                <a:ea typeface="Times New Roman" panose="02020603050405020304" pitchFamily="18" charset="0"/>
              </a:rPr>
              <a:t> considera que encontrar un equilibrio entre el trabajo asalariado y la vida familiar no era un asunto exclusivo de las mujeres.  </a:t>
            </a:r>
          </a:p>
          <a:p>
            <a:pPr marL="1085850" lvl="1" indent="-342900" algn="just">
              <a:defRPr/>
            </a:pPr>
            <a:endParaRPr lang="es-ES" sz="1600" b="1" dirty="0"/>
          </a:p>
          <a:p>
            <a:pPr marL="342900" indent="-342900" algn="just">
              <a:defRPr/>
            </a:pPr>
            <a:endParaRPr lang="es-ES" sz="1600" b="1" dirty="0"/>
          </a:p>
          <a:p>
            <a:pPr>
              <a:buNone/>
              <a:defRPr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292870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9750" y="549275"/>
            <a:ext cx="8064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es-ES" sz="2000" b="1" dirty="0"/>
              <a:t>Cátedra Economía Social y Cooperativas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 </a:t>
            </a:r>
          </a:p>
          <a:p>
            <a:pPr algn="just">
              <a:buNone/>
            </a:pPr>
            <a:r>
              <a:rPr lang="es-ES" sz="2400" b="1" dirty="0"/>
              <a:t>Objetivos</a:t>
            </a:r>
            <a:r>
              <a:rPr lang="es-ES" sz="2400" dirty="0"/>
              <a:t> de la Cátedra Economía Social y Cooperativas:</a:t>
            </a:r>
          </a:p>
          <a:p>
            <a:pPr>
              <a:buNone/>
            </a:pPr>
            <a:endParaRPr lang="es-ES" sz="1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Fomentar el conocimiento sobre las cooperativas y las organizaciones de la Economía Social en el ámbito de la comunidad universitaria.</a:t>
            </a:r>
          </a:p>
          <a:p>
            <a:pPr lvl="0">
              <a:buNone/>
            </a:pPr>
            <a:endParaRPr lang="es-ES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dirty="0"/>
              <a:t>Estimular la investigación sobre la realidad, problemática y perspectivas de las cooperativas y la Economía Social. 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s-ES" sz="1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Promover la iniciativa emprendedora en el ámbito de la comunidad universitaria y en colaboración con las instituciones del sector de la Economía Social.</a:t>
            </a:r>
          </a:p>
          <a:p>
            <a:pPr lvl="0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122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endParaRPr lang="es-ES" sz="1800" b="1" dirty="0"/>
          </a:p>
          <a:p>
            <a:pPr algn="ctr">
              <a:buFont typeface="Arial" pitchFamily="34" charset="0"/>
              <a:buNone/>
              <a:defRPr/>
            </a:pPr>
            <a:r>
              <a:rPr lang="es-ES" sz="2400" b="1" dirty="0"/>
              <a:t>Encuesta COVID: Resultados</a:t>
            </a:r>
            <a:endParaRPr lang="es-ES" sz="2000" b="1" dirty="0"/>
          </a:p>
          <a:p>
            <a:pPr marL="342900" indent="-342900" algn="just">
              <a:defRPr/>
            </a:pPr>
            <a:r>
              <a:rPr lang="es-ES" sz="2000" b="1" dirty="0"/>
              <a:t>Informe 3: Transición digital en las entidades de economía social </a:t>
            </a:r>
          </a:p>
          <a:p>
            <a:pPr marL="1085850" lvl="1" indent="-342900" algn="just">
              <a:defRPr/>
            </a:pPr>
            <a:r>
              <a:rPr lang="es-ES" sz="1800" dirty="0"/>
              <a:t>Las entidades que tuvieron que recurrir a las diversas plataformas digitales como apoyo, perdieron una calidad en sus servicios que permite el cara a cara. </a:t>
            </a:r>
          </a:p>
          <a:p>
            <a:pPr marL="1085850" lvl="1" indent="-342900" algn="just">
              <a:defRPr/>
            </a:pPr>
            <a:endParaRPr lang="es-ES" sz="1800" dirty="0"/>
          </a:p>
          <a:p>
            <a:pPr marL="1085850" lvl="1" indent="-342900" algn="just">
              <a:defRPr/>
            </a:pPr>
            <a:r>
              <a:rPr lang="es-ES" sz="1800" dirty="0"/>
              <a:t>En la encuesta se preguntaba por el uso de plataformas digitales antes del confinamiento. Las entidades que usaban plataformas digital antes del confinamiento, usaban Zoom y Skype. </a:t>
            </a:r>
          </a:p>
          <a:p>
            <a:pPr marL="1085850" lvl="1" indent="-342900" algn="just">
              <a:defRPr/>
            </a:pPr>
            <a:endParaRPr lang="es-ES" sz="1800" dirty="0"/>
          </a:p>
          <a:p>
            <a:pPr marL="1085850" lvl="1" indent="-342900" algn="just">
              <a:defRPr/>
            </a:pPr>
            <a:r>
              <a:rPr lang="es-ES" sz="1800" dirty="0"/>
              <a:t>Ninguna ha utilizado plataformas laborales especializadas </a:t>
            </a:r>
          </a:p>
          <a:p>
            <a:pPr marL="1085850" lvl="1" indent="-342900" algn="just">
              <a:defRPr/>
            </a:pPr>
            <a:endParaRPr lang="es-ES" sz="1800" dirty="0"/>
          </a:p>
          <a:p>
            <a:pPr marL="1085850" lvl="1" indent="-342900" algn="just">
              <a:defRPr/>
            </a:pPr>
            <a:r>
              <a:rPr lang="es-ES" sz="1800" b="1" dirty="0"/>
              <a:t>32% de las entidades sociales no hicieron uso de ningún tipo de plataforma digital antes del confinamiento</a:t>
            </a:r>
            <a:r>
              <a:rPr lang="es-ES" sz="1800" dirty="0"/>
              <a:t>. </a:t>
            </a:r>
          </a:p>
          <a:p>
            <a:pPr marL="342900" indent="-342900" algn="just">
              <a:defRPr/>
            </a:pPr>
            <a:endParaRPr lang="es-ES" sz="1600" b="1" dirty="0"/>
          </a:p>
          <a:p>
            <a:pPr>
              <a:buNone/>
              <a:defRPr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44327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51520" y="332656"/>
            <a:ext cx="860038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endParaRPr lang="es-ES" sz="1800" b="1" dirty="0"/>
          </a:p>
          <a:p>
            <a:pPr algn="ctr">
              <a:buFont typeface="Arial" pitchFamily="34" charset="0"/>
              <a:buNone/>
              <a:defRPr/>
            </a:pPr>
            <a:r>
              <a:rPr lang="es-ES" sz="2400" b="1" dirty="0"/>
              <a:t>Encuesta COVID: Resultados</a:t>
            </a:r>
            <a:endParaRPr lang="es-ES" sz="2000" b="1" dirty="0"/>
          </a:p>
          <a:p>
            <a:pPr marL="342900" indent="-342900" algn="just">
              <a:defRPr/>
            </a:pPr>
            <a:r>
              <a:rPr lang="es-ES" sz="2000" b="1" dirty="0"/>
              <a:t>Informe 3: Transición digital en las entidades de economía social </a:t>
            </a:r>
          </a:p>
          <a:p>
            <a:pPr marL="1085850" lvl="1" indent="-342900" algn="just">
              <a:defRPr/>
            </a:pPr>
            <a:r>
              <a:rPr lang="es-ES" sz="1800" b="1" dirty="0"/>
              <a:t>25% de la población que recibían los servicios de las entidades no disponía de medios tecnológicos</a:t>
            </a:r>
            <a:r>
              <a:rPr lang="es-ES" sz="1800" dirty="0"/>
              <a:t>.</a:t>
            </a:r>
          </a:p>
          <a:p>
            <a:pPr marL="1085850" lvl="1" indent="-342900" algn="just">
              <a:defRPr/>
            </a:pPr>
            <a:endParaRPr lang="es-ES" sz="1800" dirty="0"/>
          </a:p>
          <a:p>
            <a:pPr marL="1085850" lvl="1" indent="-342900" algn="just">
              <a:defRPr/>
            </a:pPr>
            <a:r>
              <a:rPr lang="es-ES" sz="1800" dirty="0"/>
              <a:t>4% de las entidades analizadas continúan con la actividad online,</a:t>
            </a:r>
          </a:p>
          <a:p>
            <a:pPr marL="1085850" lvl="1" indent="-342900" algn="just">
              <a:defRPr/>
            </a:pPr>
            <a:endParaRPr lang="es-ES" sz="1800" dirty="0"/>
          </a:p>
          <a:p>
            <a:pPr marL="1085850" lvl="1" indent="-342900" algn="just">
              <a:defRPr/>
            </a:pPr>
            <a:r>
              <a:rPr lang="es-ES" sz="1800" b="1" dirty="0"/>
              <a:t>59% de las entidades trabaja de forma online a tiempo parcial </a:t>
            </a:r>
          </a:p>
          <a:p>
            <a:pPr marL="1085850" lvl="1" indent="-342900" algn="just">
              <a:defRPr/>
            </a:pPr>
            <a:endParaRPr lang="es-ES" sz="1800" dirty="0"/>
          </a:p>
          <a:p>
            <a:pPr marL="1085850" lvl="1" indent="-342900" algn="just">
              <a:defRPr/>
            </a:pPr>
            <a:r>
              <a:rPr lang="es-ES" sz="1800" dirty="0"/>
              <a:t>37% ha recuperado la presencialidad en su totalidad. </a:t>
            </a:r>
          </a:p>
          <a:p>
            <a:pPr marL="1085850" lvl="1" indent="-342900" algn="just">
              <a:defRPr/>
            </a:pPr>
            <a:endParaRPr lang="es-ES" sz="1800" dirty="0"/>
          </a:p>
          <a:p>
            <a:pPr marL="1085850" lvl="1" indent="-342900" algn="just">
              <a:defRPr/>
            </a:pPr>
            <a:r>
              <a:rPr lang="es-ES" sz="1800" dirty="0"/>
              <a:t>ASPECTOS POSITIVOS: más de un 20% de las entidades ha potenciado el desarrollo de tareas individuales, el 29% ha mejorado la coordinación interna,  el 19% logró mejorar la atención al cliente/usuario y el  4% incrementó sus beneficios, 38% de las entidades no se vio beneficiada por este proceso</a:t>
            </a:r>
          </a:p>
          <a:p>
            <a:pPr marL="342900" indent="-342900" algn="just">
              <a:defRPr/>
            </a:pPr>
            <a:endParaRPr lang="es-ES" sz="1600" b="1" dirty="0"/>
          </a:p>
          <a:p>
            <a:pPr>
              <a:buNone/>
              <a:defRPr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995656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187450" y="5492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s-ES" altLang="es-ES" sz="4000" b="1" dirty="0">
                <a:latin typeface="+mn-lt"/>
              </a:rPr>
              <a:t>Informe de la Economía Social en Aragón, 2020</a:t>
            </a:r>
          </a:p>
          <a:p>
            <a:pPr algn="ctr" eaLnBrk="1" hangingPunct="1">
              <a:buFontTx/>
              <a:buNone/>
              <a:defRPr/>
            </a:pPr>
            <a:endParaRPr lang="es-ES" altLang="es-ES" b="1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b="1" dirty="0">
                <a:latin typeface="+mn-lt"/>
              </a:rPr>
              <a:t>Características, dimensión y evolución de la Economía Social aragonesa</a:t>
            </a:r>
          </a:p>
          <a:p>
            <a:pPr algn="ctr" eaLnBrk="1" hangingPunct="1">
              <a:buFontTx/>
              <a:buNone/>
              <a:defRPr/>
            </a:pPr>
            <a:endParaRPr lang="es-ES" altLang="es-ES" sz="2400" b="1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r>
              <a:rPr lang="es-ES" altLang="es-ES" sz="2400" b="1" dirty="0">
                <a:latin typeface="+mn-lt"/>
              </a:rPr>
              <a:t>Noviembre 2021</a:t>
            </a:r>
          </a:p>
          <a:p>
            <a:pPr eaLnBrk="1" hangingPunct="1">
              <a:buFontTx/>
              <a:buNone/>
              <a:defRPr/>
            </a:pPr>
            <a:endParaRPr lang="es-ES" altLang="es-ES" sz="1600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11960" y="494506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000" dirty="0">
                <a:latin typeface="+mn-lt"/>
              </a:rPr>
              <a:t>Cátedra Economía Social y Cooperativas,</a:t>
            </a:r>
          </a:p>
          <a:p>
            <a:pPr algn="r">
              <a:defRPr/>
            </a:pPr>
            <a:r>
              <a:rPr lang="es-ES" sz="2000" dirty="0">
                <a:latin typeface="+mn-lt"/>
              </a:rPr>
              <a:t>Universidad de Zaragoza</a:t>
            </a: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AB6CD3-2A6B-4C3B-94BE-8FDD6F235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86404"/>
            <a:ext cx="2483768" cy="8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53281" y="332656"/>
            <a:ext cx="8064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Principios de la Economía Social (Social </a:t>
            </a:r>
            <a:r>
              <a:rPr lang="es-ES" sz="2000" b="1" dirty="0" err="1"/>
              <a:t>Economy</a:t>
            </a:r>
            <a:r>
              <a:rPr lang="es-ES" sz="2000" b="1" dirty="0"/>
              <a:t> </a:t>
            </a:r>
            <a:r>
              <a:rPr lang="es-ES" sz="2000" b="1" dirty="0" err="1"/>
              <a:t>Europe</a:t>
            </a:r>
            <a:r>
              <a:rPr lang="es-ES" sz="2000" b="1" dirty="0"/>
              <a:t>): </a:t>
            </a:r>
          </a:p>
          <a:p>
            <a:pPr>
              <a:buFont typeface="Arial" pitchFamily="34" charset="0"/>
              <a:buNone/>
              <a:defRPr/>
            </a:pPr>
            <a:endParaRPr lang="es-ES" sz="2000" b="1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Primacía de la persona y del objeto social sobre el capital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Adhesión voluntaria y abierta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Gobernanza democrática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Conjunción de los intereses de los miembros/usuarios y del interés general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Defensa y aplicación de los principios de solidaridad y responsabilidad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Autonomía de gestión e independencia respecto de los poderes públicos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ES" sz="2000" dirty="0"/>
              <a:t>Reinversión de la mayoría de los excedentes que se destinan a objetivos de desarrollo sostenible, de interés para miembros y de interés general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s-ES" sz="1800" dirty="0"/>
          </a:p>
          <a:p>
            <a:pPr>
              <a:buNone/>
              <a:defRPr/>
            </a:pPr>
            <a:r>
              <a:rPr lang="es-ES" sz="1600" dirty="0"/>
              <a:t>Fuente: </a:t>
            </a:r>
          </a:p>
          <a:p>
            <a:pPr>
              <a:buNone/>
              <a:defRPr/>
            </a:pPr>
            <a:r>
              <a:rPr lang="es-ES" sz="1600" dirty="0"/>
              <a:t>Social </a:t>
            </a:r>
            <a:r>
              <a:rPr lang="es-ES" sz="1600" dirty="0" err="1"/>
              <a:t>Economy</a:t>
            </a:r>
            <a:r>
              <a:rPr lang="es-ES" sz="1600" dirty="0"/>
              <a:t> </a:t>
            </a:r>
            <a:r>
              <a:rPr lang="es-ES" sz="1600" dirty="0" err="1"/>
              <a:t>Europe</a:t>
            </a:r>
            <a:r>
              <a:rPr lang="es-ES" sz="1600" dirty="0"/>
              <a:t>. (2018). </a:t>
            </a:r>
            <a:r>
              <a:rPr lang="es-ES" sz="1600" i="1" dirty="0"/>
              <a:t>El futuro de las políticas europeas para la Economía Social: Hacia un Plan de Acción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187450" y="5492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s-ES" altLang="es-ES" sz="1600" dirty="0">
              <a:latin typeface="+mn-lt"/>
            </a:endParaRPr>
          </a:p>
          <a:p>
            <a:pPr algn="ctr" eaLnBrk="1" hangingPunct="1">
              <a:buFontTx/>
              <a:buNone/>
              <a:defRPr/>
            </a:pPr>
            <a:endParaRPr lang="en-GB" altLang="es-ES" sz="1600" dirty="0">
              <a:latin typeface="Cambria" pitchFamily="18" charset="0"/>
            </a:endParaRPr>
          </a:p>
        </p:txBody>
      </p:sp>
      <p:pic>
        <p:nvPicPr>
          <p:cNvPr id="33797" name="Picture 2" descr="http://geses.unizar.es/paes/imagenes/logosentidades/ar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793750"/>
            <a:ext cx="14001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http://geses.unizar.es/paes/imagenes/logosentidades/a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096963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http://geses.unizar.es/paes/imagenes/logosentidades/fundacion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994275"/>
            <a:ext cx="1873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2" descr="http://geses.unizar.es/paes/imagenes/logosentidades/cermi_arag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779463"/>
            <a:ext cx="1400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6" descr="http://geses.unizar.es/paes/imagenes/logosentidades/coordinadora_voluntariad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41575"/>
            <a:ext cx="1400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8" descr="http://geses.unizar.es/paes/imagenes/logosentidades/facablan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2517775"/>
            <a:ext cx="1400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4" descr="http://geses.unizar.es/paes/imagenes/logosentidades/f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260600"/>
            <a:ext cx="14001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8" descr="http://geses.unizar.es/paes/imagenes/logosentidades/padi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638550"/>
            <a:ext cx="1400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30" descr="http://geses.unizar.es/paes/imagenes/logosentidades/reasarag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568700"/>
            <a:ext cx="1400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32" descr="http://geses.unizar.es/paes/imagenes/logosentidades/uce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567113"/>
            <a:ext cx="17954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21 Imagen" descr="Resultado de imagen de arei aragon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7" b="19078"/>
          <a:stretch>
            <a:fillRect/>
          </a:stretch>
        </p:blipFill>
        <p:spPr bwMode="auto">
          <a:xfrm>
            <a:off x="6988175" y="2279650"/>
            <a:ext cx="14890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22 Imag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703263"/>
            <a:ext cx="194151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3" descr="Logo PTS Aragó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9244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5" descr="http://www.voluntariadodearagon.org/index_htm_files/800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3638550"/>
            <a:ext cx="218281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0999" y="2204864"/>
            <a:ext cx="3744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/>
              <a:t>6ª edición del informe </a:t>
            </a:r>
            <a:r>
              <a:rPr lang="es-ES" dirty="0"/>
              <a:t>(desde 2016)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dirty="0"/>
              <a:t>Se pueden consultar los informes completos y sus resúmenes ejecutivos en la página web de la Cátedra Economía Social y Cooperativas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sz="1600" dirty="0">
                <a:hlinkClick r:id="rId2"/>
              </a:rPr>
              <a:t>https://catedraeconomiasocial.unizar.es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" y="2428"/>
            <a:ext cx="4849446" cy="6858000"/>
          </a:xfrm>
          <a:prstGeom prst="rect">
            <a:avLst/>
          </a:prstGeom>
        </p:spPr>
      </p:pic>
      <p:pic>
        <p:nvPicPr>
          <p:cNvPr id="5" name="Imagen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99C92AEA-C525-47DD-B549-2991025E2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" y="-2428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4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9750" y="549275"/>
            <a:ext cx="80645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Cátedra Economía Social y Cooperativas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 </a:t>
            </a:r>
          </a:p>
          <a:p>
            <a:pPr algn="just">
              <a:buNone/>
            </a:pPr>
            <a:r>
              <a:rPr lang="es-ES" sz="2400" b="1" dirty="0"/>
              <a:t>Objetivos</a:t>
            </a:r>
            <a:r>
              <a:rPr lang="es-ES" sz="2400" dirty="0"/>
              <a:t> del informe anual de la Economía Social de Aragón</a:t>
            </a:r>
            <a:endParaRPr lang="es-ES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es-ES" sz="1800" dirty="0"/>
              <a:t>Proporcionar una imagen fiel sobre las características, dimensión y evolución reciente del sector de la Economía Social en la Comunidad Autónoma de Aragón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es-ES" sz="18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Realizar un análisis longitudinal del sector de la Economía Social centrándose en: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s-ES" sz="1800" dirty="0"/>
              <a:t>Número de entidades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s-ES" sz="1800" dirty="0"/>
              <a:t>Volumen de empleo</a:t>
            </a:r>
          </a:p>
          <a:p>
            <a:pPr marL="1028700" lvl="1">
              <a:buFont typeface="Wingdings" pitchFamily="2" charset="2"/>
              <a:buChar char="§"/>
            </a:pPr>
            <a:r>
              <a:rPr lang="es-ES" sz="1800" dirty="0"/>
              <a:t>Contribución al desarrollo económico territorial (Facturación / Valor añadido bruto</a:t>
            </a:r>
            <a:r>
              <a:rPr lang="es-ES" sz="1400" dirty="0"/>
              <a:t>)</a:t>
            </a:r>
          </a:p>
          <a:p>
            <a:pPr lvl="1" indent="0">
              <a:buNone/>
            </a:pPr>
            <a:endParaRPr lang="es-ES" sz="1400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es-ES" sz="1800" dirty="0"/>
              <a:t>Servir como referencia en el estudio de la Economía Social aragonesa para las entidades del sector, la Administración Pública y el ámbito científico-académico.</a:t>
            </a:r>
          </a:p>
        </p:txBody>
      </p:sp>
    </p:spTree>
    <p:extLst>
      <p:ext uri="{BB962C8B-B14F-4D97-AF65-F5344CB8AC3E}">
        <p14:creationId xmlns:p14="http://schemas.microsoft.com/office/powerpoint/2010/main" val="124479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56176" y="2755211"/>
            <a:ext cx="2235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600" b="1" dirty="0">
                <a:latin typeface="+mn-lt"/>
              </a:rPr>
              <a:t>Con la colaboración de</a:t>
            </a:r>
            <a:endParaRPr lang="es-ES" sz="1600" dirty="0">
              <a:latin typeface="+mn-lt"/>
            </a:endParaRPr>
          </a:p>
        </p:txBody>
      </p:sp>
      <p:pic>
        <p:nvPicPr>
          <p:cNvPr id="26630" name="2 Imagen" descr="logo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78" y="4365103"/>
            <a:ext cx="1688701" cy="52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7 Imagen" descr="índi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80" y="3280367"/>
            <a:ext cx="1489699" cy="80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705902" y="495638"/>
            <a:ext cx="1451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ES" sz="1600" b="1" dirty="0">
                <a:latin typeface="+mn-lt"/>
              </a:rPr>
              <a:t>Financiado por</a:t>
            </a:r>
            <a:endParaRPr lang="es-ES" sz="1600" dirty="0"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196B18-9570-4739-8610-91D362039A36}"/>
              </a:ext>
            </a:extLst>
          </p:cNvPr>
          <p:cNvSpPr txBox="1"/>
          <p:nvPr/>
        </p:nvSpPr>
        <p:spPr>
          <a:xfrm>
            <a:off x="219436" y="41263"/>
            <a:ext cx="55046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500" b="1" dirty="0">
                <a:effectLst/>
                <a:latin typeface="+mj-lt"/>
                <a:ea typeface="Times New Roman" panose="02020603050405020304" pitchFamily="18" charset="0"/>
              </a:rPr>
              <a:t>Editores</a:t>
            </a:r>
            <a:endParaRPr lang="es-ES" sz="15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Bogdan Radu Marhelka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Carmen Marcuello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500" b="1" dirty="0">
                <a:effectLst/>
                <a:latin typeface="+mj-lt"/>
                <a:ea typeface="Times New Roman" panose="02020603050405020304" pitchFamily="18" charset="0"/>
              </a:rPr>
              <a:t>Colaboradores </a:t>
            </a:r>
            <a:endParaRPr lang="es-ES" sz="1500" b="1" dirty="0"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Jesús Abadías </a:t>
            </a:r>
            <a:r>
              <a:rPr lang="es-ES" sz="1500" dirty="0" err="1">
                <a:effectLst/>
                <a:latin typeface="+mj-lt"/>
                <a:ea typeface="Times New Roman" panose="02020603050405020304" pitchFamily="18" charset="0"/>
              </a:rPr>
              <a:t>Ullod</a:t>
            </a: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 - Cooperativas Agro-alimentarias de Aragón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Patricia E. Almaguer </a:t>
            </a:r>
            <a:r>
              <a:rPr lang="es-ES" sz="1500" dirty="0" err="1">
                <a:effectLst/>
                <a:latin typeface="+mj-lt"/>
                <a:ea typeface="Times New Roman" panose="02020603050405020304" pitchFamily="18" charset="0"/>
              </a:rPr>
              <a:t>Kalixto</a:t>
            </a: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, Universidad de Zaragoza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Asociación de Economía Social de Aragón: CEPES Aragón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Cristina </a:t>
            </a:r>
            <a:r>
              <a:rPr lang="es-ES" sz="1500" dirty="0" err="1">
                <a:effectLst/>
                <a:latin typeface="+mj-lt"/>
                <a:ea typeface="Times New Roman" panose="02020603050405020304" pitchFamily="18" charset="0"/>
              </a:rPr>
              <a:t>Bernad</a:t>
            </a: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, Universidad de Zaragoza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Andrés </a:t>
            </a:r>
            <a:r>
              <a:rPr lang="es-ES" sz="1500" dirty="0" err="1">
                <a:effectLst/>
                <a:latin typeface="+mj-lt"/>
                <a:ea typeface="Times New Roman" panose="02020603050405020304" pitchFamily="18" charset="0"/>
              </a:rPr>
              <a:t>Betés</a:t>
            </a: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 - Instituto Aragonés de Empleo (INAEM)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Ignacio Bretos - Universidad de Zaragoza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Millán Díaz-Foncea, Universidad de Zaragoza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Francisco Galán - Patronal Aragonesa de la Discapacidad (PADIS)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Recaredo García - Instituto Aragonés de Empleo (INAEM)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Paola Latorre Mallén, Universidad de Zaragoza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Ana Lucía Hernández Cordero, Universidad de Zaragoza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 err="1">
                <a:effectLst/>
                <a:latin typeface="+mj-lt"/>
                <a:ea typeface="Times New Roman" panose="02020603050405020304" pitchFamily="18" charset="0"/>
              </a:rPr>
              <a:t>Chaime</a:t>
            </a: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 Marcuello, Universidad de Zaragoza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María Carmen Martínez Molina - Red de Economía Alternativa y Solidaria Aragón (REAS Aragón)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Javier Pérez Sanz, Universidad de Zaragoza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s-ES" sz="1500" dirty="0">
                <a:effectLst/>
                <a:latin typeface="+mj-lt"/>
                <a:ea typeface="Times New Roman" panose="02020603050405020304" pitchFamily="18" charset="0"/>
              </a:rPr>
              <a:t>Adrián Serrano - Red Aragonesa de Entidades para la Inclusión</a:t>
            </a:r>
          </a:p>
        </p:txBody>
      </p:sp>
      <p:pic>
        <p:nvPicPr>
          <p:cNvPr id="11" name="Imagen 10" descr="Forma&#10;&#10;Descripción generada automáticamente con confianza media">
            <a:extLst>
              <a:ext uri="{FF2B5EF4-FFF2-40B4-BE49-F238E27FC236}">
                <a16:creationId xmlns:a16="http://schemas.microsoft.com/office/drawing/2014/main" id="{3AA54087-7CEF-4573-B16C-8FBE8E3679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53" y="1008098"/>
            <a:ext cx="2609850" cy="770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258888" y="333375"/>
            <a:ext cx="6985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/>
          <a:p>
            <a:pPr algn="ctr">
              <a:spcBef>
                <a:spcPct val="20000"/>
              </a:spcBef>
              <a:tabLst>
                <a:tab pos="6362700" algn="l"/>
                <a:tab pos="7805738" algn="l"/>
              </a:tabLst>
            </a:pPr>
            <a:endParaRPr lang="en-GB" altLang="es-ES" sz="1600"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b="1" dirty="0"/>
              <a:t>El Universo de la Economía Social aragonesa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477701" y="5168324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s-ES" sz="1400" dirty="0"/>
              <a:t>Basado en la Ley 5/2011 y la delimitación de CIRIEC-España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91464D0-9B22-4237-9A24-BC66185F01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961431"/>
              </p:ext>
            </p:extLst>
          </p:nvPr>
        </p:nvGraphicFramePr>
        <p:xfrm>
          <a:off x="1258888" y="11043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41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6065838"/>
            <a:ext cx="9144000" cy="792162"/>
          </a:xfrm>
          <a:custGeom>
            <a:avLst/>
            <a:gdLst>
              <a:gd name="T0" fmla="+- 0 9 9"/>
              <a:gd name="T1" fmla="*/ T0 w 11991"/>
              <a:gd name="T2" fmla="*/ 265 h 265"/>
              <a:gd name="T3" fmla="+- 0 12000 9"/>
              <a:gd name="T4" fmla="*/ T3 w 11991"/>
              <a:gd name="T5" fmla="*/ 265 h 265"/>
              <a:gd name="T6" fmla="+- 0 12000 9"/>
              <a:gd name="T7" fmla="*/ T6 w 11991"/>
              <a:gd name="T8" fmla="*/ 0 h 265"/>
              <a:gd name="T9" fmla="+- 0 9 9"/>
              <a:gd name="T10" fmla="*/ T9 w 11991"/>
              <a:gd name="T11" fmla="*/ 0 h 265"/>
              <a:gd name="T12" fmla="+- 0 9 9"/>
              <a:gd name="T13" fmla="*/ T12 w 11991"/>
              <a:gd name="T14" fmla="*/ 265 h 265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</a:cxnLst>
            <a:rect l="0" t="0" r="r" b="b"/>
            <a:pathLst>
              <a:path w="11991" h="265">
                <a:moveTo>
                  <a:pt x="0" y="265"/>
                </a:moveTo>
                <a:lnTo>
                  <a:pt x="11991" y="265"/>
                </a:lnTo>
                <a:lnTo>
                  <a:pt x="11991" y="0"/>
                </a:lnTo>
                <a:lnTo>
                  <a:pt x="0" y="0"/>
                </a:lnTo>
                <a:lnTo>
                  <a:pt x="0" y="265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s-ES"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5536" y="332656"/>
            <a:ext cx="835292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9" tIns="46800" rIns="89999" bIns="468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6362700" algn="l"/>
                <a:tab pos="78057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6362700" algn="l"/>
                <a:tab pos="78057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s-ES" sz="2000" b="1" dirty="0"/>
              <a:t>FUENTES DE INFORMACIÓN Y DATOS </a:t>
            </a:r>
          </a:p>
          <a:p>
            <a:pPr>
              <a:buFont typeface="Arial" pitchFamily="34" charset="0"/>
              <a:buNone/>
              <a:defRPr/>
            </a:pPr>
            <a:endParaRPr lang="es-ES" sz="1000" b="1" dirty="0"/>
          </a:p>
          <a:p>
            <a:pPr algn="just">
              <a:buNone/>
              <a:defRPr/>
            </a:pPr>
            <a:r>
              <a:rPr lang="es-ES" sz="1800" dirty="0"/>
              <a:t>Los datos se han obtenido en un marco de colaboración entre la Universidad, la Administración Pública y las entidades y plataformas del sector de la Economía Social. </a:t>
            </a:r>
          </a:p>
          <a:p>
            <a:pPr algn="just">
              <a:buNone/>
              <a:defRPr/>
            </a:pPr>
            <a:endParaRPr lang="es-ES" sz="1000" dirty="0"/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/>
              <a:t>Agencia Tributaria </a:t>
            </a:r>
            <a:r>
              <a:rPr lang="es-ES" sz="1800" dirty="0">
                <a:sym typeface="Wingdings" pitchFamily="2" charset="2"/>
              </a:rPr>
              <a:t> ventajas: datos económicos y de empleo rigurosos para asociaciones, fundaciones, cooperativas / inconvenientes: 2019 último año disponible.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INAEM (Instituto Aragonés de Empleo)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Ministerio de Trabajo, Migraciones y Seguridad Social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Instituto Aragonés de Estadística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INE (Instituto Nacional de Estadística)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Plataformas Economía Social </a:t>
            </a:r>
            <a:r>
              <a:rPr lang="es-ES" sz="1800" dirty="0">
                <a:sym typeface="Wingdings" pitchFamily="2" charset="2"/>
              </a:rPr>
              <a:t>(AREI, Red Aragonesa, etc.)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Registro de Asociaciones de Aragón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Registro de Fundaciones de Aragón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r>
              <a:rPr lang="es-ES" sz="1800" b="1" dirty="0">
                <a:sym typeface="Wingdings" pitchFamily="2" charset="2"/>
              </a:rPr>
              <a:t>Registro de Sociedades Agrarias de Transformación de Aragón</a:t>
            </a:r>
          </a:p>
          <a:p>
            <a:pPr marL="719138" indent="-342900" algn="just">
              <a:buFont typeface="Wingdings" pitchFamily="2" charset="2"/>
              <a:buChar char="Ø"/>
              <a:defRPr/>
            </a:pPr>
            <a:endParaRPr lang="es-ES" sz="1800" dirty="0">
              <a:sym typeface="Wingdings" pitchFamily="2" charset="2"/>
            </a:endParaRPr>
          </a:p>
          <a:p>
            <a:pPr marL="719138" indent="-342900" algn="just">
              <a:buFont typeface="Wingdings" pitchFamily="2" charset="2"/>
              <a:buChar char="Ø"/>
              <a:defRPr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384448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iseño personalizado">
  <a:themeElements>
    <a:clrScheme name="5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ersonalizado">
  <a:themeElements>
    <a:clrScheme name="6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iseño personalizado">
  <a:themeElements>
    <a:clrScheme name="7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iseño personalizado">
  <a:themeElements>
    <a:clrScheme name="8_Diseño personalizado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iseño personalizado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8864</TotalTime>
  <Words>2042</Words>
  <Application>Microsoft Office PowerPoint</Application>
  <PresentationFormat>Presentación en pantalla (4:3)</PresentationFormat>
  <Paragraphs>409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Wingdings</vt:lpstr>
      <vt:lpstr>Tema2</vt:lpstr>
      <vt:lpstr>2_Diseño personalizado</vt:lpstr>
      <vt:lpstr>1_Diseño personalizado</vt:lpstr>
      <vt:lpstr>5_Diseño personalizado</vt:lpstr>
      <vt:lpstr>6_Diseño personalizado</vt:lpstr>
      <vt:lpstr>7_Diseño personalizado</vt:lpstr>
      <vt:lpstr>8_Diseño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Zaragoza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 Marcuello</dc:creator>
  <cp:lastModifiedBy>Bogdan  Marhelka</cp:lastModifiedBy>
  <cp:revision>312</cp:revision>
  <cp:lastPrinted>2016-11-25T08:10:46Z</cp:lastPrinted>
  <dcterms:created xsi:type="dcterms:W3CDTF">2007-12-28T11:46:18Z</dcterms:created>
  <dcterms:modified xsi:type="dcterms:W3CDTF">2022-11-14T10:46:04Z</dcterms:modified>
</cp:coreProperties>
</file>